
<file path=[Content_Types].xml><?xml version="1.0" encoding="utf-8"?>
<Types xmlns="http://schemas.openxmlformats.org/package/2006/content-types">
  <Default Extension="png" ContentType="image/png"/>
  <Default Extension="tmp"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handoutMasterIdLst>
    <p:handoutMasterId r:id="rId117"/>
  </p:handoutMasterIdLst>
  <p:sldIdLst>
    <p:sldId id="372" r:id="rId2"/>
    <p:sldId id="707" r:id="rId3"/>
    <p:sldId id="428" r:id="rId4"/>
    <p:sldId id="718" r:id="rId5"/>
    <p:sldId id="601" r:id="rId6"/>
    <p:sldId id="602" r:id="rId7"/>
    <p:sldId id="603" r:id="rId8"/>
    <p:sldId id="604" r:id="rId9"/>
    <p:sldId id="605" r:id="rId10"/>
    <p:sldId id="606" r:id="rId11"/>
    <p:sldId id="607" r:id="rId12"/>
    <p:sldId id="608" r:id="rId13"/>
    <p:sldId id="609" r:id="rId14"/>
    <p:sldId id="610" r:id="rId15"/>
    <p:sldId id="611" r:id="rId16"/>
    <p:sldId id="612" r:id="rId17"/>
    <p:sldId id="613" r:id="rId18"/>
    <p:sldId id="614" r:id="rId19"/>
    <p:sldId id="615" r:id="rId20"/>
    <p:sldId id="616" r:id="rId21"/>
    <p:sldId id="617" r:id="rId22"/>
    <p:sldId id="716" r:id="rId23"/>
    <p:sldId id="714" r:id="rId24"/>
    <p:sldId id="411" r:id="rId25"/>
    <p:sldId id="416" r:id="rId26"/>
    <p:sldId id="461" r:id="rId27"/>
    <p:sldId id="377" r:id="rId28"/>
    <p:sldId id="462" r:id="rId29"/>
    <p:sldId id="379" r:id="rId30"/>
    <p:sldId id="435" r:id="rId31"/>
    <p:sldId id="559" r:id="rId32"/>
    <p:sldId id="560" r:id="rId33"/>
    <p:sldId id="561" r:id="rId34"/>
    <p:sldId id="562" r:id="rId35"/>
    <p:sldId id="563" r:id="rId36"/>
    <p:sldId id="566" r:id="rId37"/>
    <p:sldId id="568" r:id="rId38"/>
    <p:sldId id="569" r:id="rId39"/>
    <p:sldId id="570" r:id="rId40"/>
    <p:sldId id="571" r:id="rId41"/>
    <p:sldId id="572" r:id="rId42"/>
    <p:sldId id="706" r:id="rId43"/>
    <p:sldId id="717" r:id="rId44"/>
    <p:sldId id="620" r:id="rId45"/>
    <p:sldId id="621" r:id="rId46"/>
    <p:sldId id="622"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42" r:id="rId61"/>
    <p:sldId id="643" r:id="rId62"/>
    <p:sldId id="644" r:id="rId63"/>
    <p:sldId id="645" r:id="rId64"/>
    <p:sldId id="646" r:id="rId65"/>
    <p:sldId id="654" r:id="rId66"/>
    <p:sldId id="655" r:id="rId67"/>
    <p:sldId id="656" r:id="rId68"/>
    <p:sldId id="657" r:id="rId69"/>
    <p:sldId id="658" r:id="rId70"/>
    <p:sldId id="659" r:id="rId71"/>
    <p:sldId id="660" r:id="rId72"/>
    <p:sldId id="661" r:id="rId73"/>
    <p:sldId id="662" r:id="rId74"/>
    <p:sldId id="663" r:id="rId75"/>
    <p:sldId id="664" r:id="rId76"/>
    <p:sldId id="666" r:id="rId77"/>
    <p:sldId id="667" r:id="rId78"/>
    <p:sldId id="668" r:id="rId79"/>
    <p:sldId id="720" r:id="rId80"/>
    <p:sldId id="719" r:id="rId81"/>
    <p:sldId id="672" r:id="rId82"/>
    <p:sldId id="673" r:id="rId83"/>
    <p:sldId id="674" r:id="rId84"/>
    <p:sldId id="675" r:id="rId85"/>
    <p:sldId id="676" r:id="rId86"/>
    <p:sldId id="677" r:id="rId87"/>
    <p:sldId id="678" r:id="rId88"/>
    <p:sldId id="679" r:id="rId89"/>
    <p:sldId id="680" r:id="rId90"/>
    <p:sldId id="681" r:id="rId91"/>
    <p:sldId id="682" r:id="rId92"/>
    <p:sldId id="683" r:id="rId93"/>
    <p:sldId id="684" r:id="rId94"/>
    <p:sldId id="685" r:id="rId95"/>
    <p:sldId id="686" r:id="rId96"/>
    <p:sldId id="687" r:id="rId97"/>
    <p:sldId id="688" r:id="rId98"/>
    <p:sldId id="689" r:id="rId99"/>
    <p:sldId id="690" r:id="rId100"/>
    <p:sldId id="691" r:id="rId101"/>
    <p:sldId id="692" r:id="rId102"/>
    <p:sldId id="693" r:id="rId103"/>
    <p:sldId id="694" r:id="rId104"/>
    <p:sldId id="695" r:id="rId105"/>
    <p:sldId id="696" r:id="rId106"/>
    <p:sldId id="697" r:id="rId107"/>
    <p:sldId id="698" r:id="rId108"/>
    <p:sldId id="699" r:id="rId109"/>
    <p:sldId id="700" r:id="rId110"/>
    <p:sldId id="701" r:id="rId111"/>
    <p:sldId id="702" r:id="rId112"/>
    <p:sldId id="703" r:id="rId113"/>
    <p:sldId id="704" r:id="rId114"/>
    <p:sldId id="715" r:id="rId115"/>
  </p:sldIdLst>
  <p:sldSz cx="9144000" cy="6858000" type="screen4x3"/>
  <p:notesSz cx="6985000" cy="87503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81" autoAdjust="0"/>
    <p:restoredTop sz="86410" autoAdjust="0"/>
  </p:normalViewPr>
  <p:slideViewPr>
    <p:cSldViewPr>
      <p:cViewPr>
        <p:scale>
          <a:sx n="50" d="100"/>
          <a:sy n="50" d="100"/>
        </p:scale>
        <p:origin x="-852" y="-10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80" d="100"/>
        <a:sy n="80" d="100"/>
      </p:scale>
      <p:origin x="0" y="129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27363"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5363" name="Rectangle 3"/>
          <p:cNvSpPr>
            <a:spLocks noGrp="1" noChangeArrowheads="1"/>
          </p:cNvSpPr>
          <p:nvPr>
            <p:ph type="dt" sz="quarter" idx="1"/>
          </p:nvPr>
        </p:nvSpPr>
        <p:spPr bwMode="auto">
          <a:xfrm>
            <a:off x="3957638" y="0"/>
            <a:ext cx="3027362"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312150"/>
            <a:ext cx="3027363"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57638" y="8312150"/>
            <a:ext cx="3027362"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3DD65B1-D4D1-47D4-9A72-71FB6FF2411D}" type="slidenum">
              <a:rPr lang="en-US"/>
              <a:pPr>
                <a:defRPr/>
              </a:pPr>
              <a:t>‹#›</a:t>
            </a:fld>
            <a:endParaRPr lang="en-US"/>
          </a:p>
        </p:txBody>
      </p:sp>
    </p:spTree>
    <p:extLst>
      <p:ext uri="{BB962C8B-B14F-4D97-AF65-F5344CB8AC3E}">
        <p14:creationId xmlns:p14="http://schemas.microsoft.com/office/powerpoint/2010/main" val="78146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27363"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41315" name="Rectangle 3"/>
          <p:cNvSpPr>
            <a:spLocks noGrp="1" noChangeArrowheads="1"/>
          </p:cNvSpPr>
          <p:nvPr>
            <p:ph type="dt" idx="1"/>
          </p:nvPr>
        </p:nvSpPr>
        <p:spPr bwMode="auto">
          <a:xfrm>
            <a:off x="3956050" y="0"/>
            <a:ext cx="3027363"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304925" y="655638"/>
            <a:ext cx="4375150" cy="3281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7" name="Rectangle 5"/>
          <p:cNvSpPr>
            <a:spLocks noGrp="1" noChangeArrowheads="1"/>
          </p:cNvSpPr>
          <p:nvPr>
            <p:ph type="body" sz="quarter" idx="3"/>
          </p:nvPr>
        </p:nvSpPr>
        <p:spPr bwMode="auto">
          <a:xfrm>
            <a:off x="698500" y="4156075"/>
            <a:ext cx="5588000" cy="3938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1318" name="Rectangle 6"/>
          <p:cNvSpPr>
            <a:spLocks noGrp="1" noChangeArrowheads="1"/>
          </p:cNvSpPr>
          <p:nvPr>
            <p:ph type="ftr" sz="quarter" idx="4"/>
          </p:nvPr>
        </p:nvSpPr>
        <p:spPr bwMode="auto">
          <a:xfrm>
            <a:off x="0" y="8310563"/>
            <a:ext cx="3027363"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41319" name="Rectangle 7"/>
          <p:cNvSpPr>
            <a:spLocks noGrp="1" noChangeArrowheads="1"/>
          </p:cNvSpPr>
          <p:nvPr>
            <p:ph type="sldNum" sz="quarter" idx="5"/>
          </p:nvPr>
        </p:nvSpPr>
        <p:spPr bwMode="auto">
          <a:xfrm>
            <a:off x="3956050" y="8310563"/>
            <a:ext cx="3027363"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0547644-FF19-406C-A39F-7150808B95BE}" type="slidenum">
              <a:rPr lang="en-US"/>
              <a:pPr>
                <a:defRPr/>
              </a:pPr>
              <a:t>‹#›</a:t>
            </a:fld>
            <a:endParaRPr lang="en-US"/>
          </a:p>
        </p:txBody>
      </p:sp>
    </p:spTree>
    <p:extLst>
      <p:ext uri="{BB962C8B-B14F-4D97-AF65-F5344CB8AC3E}">
        <p14:creationId xmlns:p14="http://schemas.microsoft.com/office/powerpoint/2010/main" val="4237482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F95689-8412-40E5-B3B1-A467316E0B27}" type="slidenum">
              <a:rPr lang="en-US" sz="1200" smtClean="0"/>
              <a:pPr eaLnBrk="1" hangingPunct="1"/>
              <a:t>1</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100</a:t>
            </a:fld>
            <a:endParaRPr lang="en-US"/>
          </a:p>
        </p:txBody>
      </p:sp>
    </p:spTree>
    <p:extLst>
      <p:ext uri="{BB962C8B-B14F-4D97-AF65-F5344CB8AC3E}">
        <p14:creationId xmlns:p14="http://schemas.microsoft.com/office/powerpoint/2010/main" val="29758971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101</a:t>
            </a:fld>
            <a:endParaRPr lang="en-US"/>
          </a:p>
        </p:txBody>
      </p:sp>
    </p:spTree>
    <p:extLst>
      <p:ext uri="{BB962C8B-B14F-4D97-AF65-F5344CB8AC3E}">
        <p14:creationId xmlns:p14="http://schemas.microsoft.com/office/powerpoint/2010/main" val="8961642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102</a:t>
            </a:fld>
            <a:endParaRPr lang="en-US"/>
          </a:p>
        </p:txBody>
      </p:sp>
    </p:spTree>
    <p:extLst>
      <p:ext uri="{BB962C8B-B14F-4D97-AF65-F5344CB8AC3E}">
        <p14:creationId xmlns:p14="http://schemas.microsoft.com/office/powerpoint/2010/main" val="20920755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103</a:t>
            </a:fld>
            <a:endParaRPr lang="en-US"/>
          </a:p>
        </p:txBody>
      </p:sp>
    </p:spTree>
    <p:extLst>
      <p:ext uri="{BB962C8B-B14F-4D97-AF65-F5344CB8AC3E}">
        <p14:creationId xmlns:p14="http://schemas.microsoft.com/office/powerpoint/2010/main" val="33136675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104</a:t>
            </a:fld>
            <a:endParaRPr lang="en-US"/>
          </a:p>
        </p:txBody>
      </p:sp>
    </p:spTree>
    <p:extLst>
      <p:ext uri="{BB962C8B-B14F-4D97-AF65-F5344CB8AC3E}">
        <p14:creationId xmlns:p14="http://schemas.microsoft.com/office/powerpoint/2010/main" val="29558245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105</a:t>
            </a:fld>
            <a:endParaRPr lang="en-US"/>
          </a:p>
        </p:txBody>
      </p:sp>
    </p:spTree>
    <p:extLst>
      <p:ext uri="{BB962C8B-B14F-4D97-AF65-F5344CB8AC3E}">
        <p14:creationId xmlns:p14="http://schemas.microsoft.com/office/powerpoint/2010/main" val="9047544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106</a:t>
            </a:fld>
            <a:endParaRPr lang="en-US"/>
          </a:p>
        </p:txBody>
      </p:sp>
    </p:spTree>
    <p:extLst>
      <p:ext uri="{BB962C8B-B14F-4D97-AF65-F5344CB8AC3E}">
        <p14:creationId xmlns:p14="http://schemas.microsoft.com/office/powerpoint/2010/main" val="34884691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107</a:t>
            </a:fld>
            <a:endParaRPr lang="en-US"/>
          </a:p>
        </p:txBody>
      </p:sp>
    </p:spTree>
    <p:extLst>
      <p:ext uri="{BB962C8B-B14F-4D97-AF65-F5344CB8AC3E}">
        <p14:creationId xmlns:p14="http://schemas.microsoft.com/office/powerpoint/2010/main" val="21946966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108</a:t>
            </a:fld>
            <a:endParaRPr lang="en-US"/>
          </a:p>
        </p:txBody>
      </p:sp>
    </p:spTree>
    <p:extLst>
      <p:ext uri="{BB962C8B-B14F-4D97-AF65-F5344CB8AC3E}">
        <p14:creationId xmlns:p14="http://schemas.microsoft.com/office/powerpoint/2010/main" val="41892274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109</a:t>
            </a:fld>
            <a:endParaRPr lang="en-US"/>
          </a:p>
        </p:txBody>
      </p:sp>
    </p:spTree>
    <p:extLst>
      <p:ext uri="{BB962C8B-B14F-4D97-AF65-F5344CB8AC3E}">
        <p14:creationId xmlns:p14="http://schemas.microsoft.com/office/powerpoint/2010/main" val="58077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DC8FD9-26F2-455A-B430-E2AF9491EE13}" type="slidenum">
              <a:rPr lang="en-US"/>
              <a:pPr fontAlgn="base">
                <a:spcBef>
                  <a:spcPct val="0"/>
                </a:spcBef>
                <a:spcAft>
                  <a:spcPct val="0"/>
                </a:spcAft>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110</a:t>
            </a:fld>
            <a:endParaRPr lang="en-US"/>
          </a:p>
        </p:txBody>
      </p:sp>
    </p:spTree>
    <p:extLst>
      <p:ext uri="{BB962C8B-B14F-4D97-AF65-F5344CB8AC3E}">
        <p14:creationId xmlns:p14="http://schemas.microsoft.com/office/powerpoint/2010/main" val="22179044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111</a:t>
            </a:fld>
            <a:endParaRPr lang="en-US"/>
          </a:p>
        </p:txBody>
      </p:sp>
    </p:spTree>
    <p:extLst>
      <p:ext uri="{BB962C8B-B14F-4D97-AF65-F5344CB8AC3E}">
        <p14:creationId xmlns:p14="http://schemas.microsoft.com/office/powerpoint/2010/main" val="7752134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112</a:t>
            </a:fld>
            <a:endParaRPr lang="en-US"/>
          </a:p>
        </p:txBody>
      </p:sp>
    </p:spTree>
    <p:extLst>
      <p:ext uri="{BB962C8B-B14F-4D97-AF65-F5344CB8AC3E}">
        <p14:creationId xmlns:p14="http://schemas.microsoft.com/office/powerpoint/2010/main" val="23116543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113</a:t>
            </a:fld>
            <a:endParaRPr lang="en-US"/>
          </a:p>
        </p:txBody>
      </p:sp>
    </p:spTree>
    <p:extLst>
      <p:ext uri="{BB962C8B-B14F-4D97-AF65-F5344CB8AC3E}">
        <p14:creationId xmlns:p14="http://schemas.microsoft.com/office/powerpoint/2010/main" val="41197492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114</a:t>
            </a:fld>
            <a:endParaRPr lang="en-US"/>
          </a:p>
        </p:txBody>
      </p:sp>
    </p:spTree>
    <p:extLst>
      <p:ext uri="{BB962C8B-B14F-4D97-AF65-F5344CB8AC3E}">
        <p14:creationId xmlns:p14="http://schemas.microsoft.com/office/powerpoint/2010/main" val="423148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85A4B-1839-4634-9845-CF9594B9573E}"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506868-F2EA-415C-A814-A6CA4DC7CCAD}"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F63A0-708D-48CA-AAF8-C92EF95A2EDF}"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EFAA8-A720-4731-8736-262B1AF540EE}"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FA4E9D-C8F9-4B09-9D78-B317E8D53E42}"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9CE17A-C2AB-4855-8C9C-E301A1BC3C80}"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A67FC-E378-44F5-B8D6-84BB5701159A}"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55B81-EAA9-4F08-9B00-D98273C56A01}"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0BB766-A986-4D27-8E81-199636C96D0F}"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55B81-EAA9-4F08-9B00-D98273C56A01}"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55B81-EAA9-4F08-9B00-D98273C56A01}"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0BB766-A986-4D27-8E81-199636C96D0F}"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23</a:t>
            </a:fld>
            <a:endParaRPr lang="en-US"/>
          </a:p>
        </p:txBody>
      </p:sp>
    </p:spTree>
    <p:extLst>
      <p:ext uri="{BB962C8B-B14F-4D97-AF65-F5344CB8AC3E}">
        <p14:creationId xmlns:p14="http://schemas.microsoft.com/office/powerpoint/2010/main" val="390423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32F15A-F73F-40DE-9286-A942AA9235CA}"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335FE6-A01C-4258-A8BC-8BCCFB22C1CC}"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EAA9FB-EB90-4DD0-B722-EBBAD107D9AF}" type="slidenum">
              <a:rPr lang="en-US" sz="1200" smtClean="0"/>
              <a:pPr eaLnBrk="1" hangingPunct="1"/>
              <a:t>26</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4E7057-3E3C-4B02-A6F1-40D0642A2EAC}" type="slidenum">
              <a:rPr lang="en-US" sz="1200" smtClean="0"/>
              <a:pPr eaLnBrk="1" hangingPunct="1"/>
              <a:t>27</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4E7057-3E3C-4B02-A6F1-40D0642A2EAC}" type="slidenum">
              <a:rPr lang="en-US" sz="1200" smtClean="0"/>
              <a:pPr eaLnBrk="1" hangingPunct="1"/>
              <a:t>28</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A832D1-66E7-48F1-805F-67C3BD30647A}" type="slidenum">
              <a:rPr lang="en-US" sz="1200" smtClean="0"/>
              <a:pPr eaLnBrk="1" hangingPunct="1"/>
              <a:t>29</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B6777C-44AB-4BFD-97E9-B39E4A304C44}"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F3C20C-D1E0-46B2-A802-ECEEF81845D7}" type="slidenum">
              <a:rPr lang="en-US" sz="1200" smtClean="0"/>
              <a:pPr eaLnBrk="1" hangingPunct="1"/>
              <a:t>30</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4453A8-F039-4B9A-98DE-D7082430BA0C}" type="slidenum">
              <a:rPr lang="en-US" sz="1200"/>
              <a:pPr eaLnBrk="1" hangingPunct="1"/>
              <a:t>31</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C4B9E0-8993-4C51-B4DE-C81EE98CE816}" type="slidenum">
              <a:rPr lang="en-US" sz="1200"/>
              <a:pPr eaLnBrk="1" hangingPunct="1"/>
              <a:t>32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F01464-68FB-480D-8451-7BDCA1F109E6}" type="slidenum">
              <a:rPr lang="en-US" sz="1200"/>
              <a:pPr eaLnBrk="1" hangingPunct="1"/>
              <a:t>33</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9DFE7F-1FF5-4D5B-91C4-5E7832E891E3}" type="slidenum">
              <a:rPr lang="en-US" sz="1200"/>
              <a:pPr eaLnBrk="1" hangingPunct="1"/>
              <a:t>34</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637E52-029A-426E-A603-30A86876E759}" type="slidenum">
              <a:rPr lang="en-US" sz="1200"/>
              <a:pPr eaLnBrk="1" hangingPunct="1"/>
              <a:t>35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36</a:t>
            </a:fld>
            <a:endParaRPr lang="en-US"/>
          </a:p>
        </p:txBody>
      </p:sp>
    </p:spTree>
    <p:extLst>
      <p:ext uri="{BB962C8B-B14F-4D97-AF65-F5344CB8AC3E}">
        <p14:creationId xmlns:p14="http://schemas.microsoft.com/office/powerpoint/2010/main" val="3602701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B90B7A-066E-45AE-94C9-E9D3C8ADF9CC}"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38</a:t>
            </a:fld>
            <a:endParaRPr lang="en-US"/>
          </a:p>
        </p:txBody>
      </p:sp>
    </p:spTree>
    <p:extLst>
      <p:ext uri="{BB962C8B-B14F-4D97-AF65-F5344CB8AC3E}">
        <p14:creationId xmlns:p14="http://schemas.microsoft.com/office/powerpoint/2010/main" val="57027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39</a:t>
            </a:fld>
            <a:endParaRPr lang="en-US"/>
          </a:p>
        </p:txBody>
      </p:sp>
    </p:spTree>
    <p:extLst>
      <p:ext uri="{BB962C8B-B14F-4D97-AF65-F5344CB8AC3E}">
        <p14:creationId xmlns:p14="http://schemas.microsoft.com/office/powerpoint/2010/main" val="162347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0BB766-A986-4D27-8E81-199636C96D0F}"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40</a:t>
            </a:fld>
            <a:endParaRPr lang="en-US"/>
          </a:p>
        </p:txBody>
      </p:sp>
    </p:spTree>
    <p:extLst>
      <p:ext uri="{BB962C8B-B14F-4D97-AF65-F5344CB8AC3E}">
        <p14:creationId xmlns:p14="http://schemas.microsoft.com/office/powerpoint/2010/main" val="278975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41</a:t>
            </a:fld>
            <a:endParaRPr lang="en-US"/>
          </a:p>
        </p:txBody>
      </p:sp>
    </p:spTree>
    <p:extLst>
      <p:ext uri="{BB962C8B-B14F-4D97-AF65-F5344CB8AC3E}">
        <p14:creationId xmlns:p14="http://schemas.microsoft.com/office/powerpoint/2010/main" val="278975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42</a:t>
            </a:fld>
            <a:endParaRPr lang="en-US"/>
          </a:p>
        </p:txBody>
      </p:sp>
    </p:spTree>
    <p:extLst>
      <p:ext uri="{BB962C8B-B14F-4D97-AF65-F5344CB8AC3E}">
        <p14:creationId xmlns:p14="http://schemas.microsoft.com/office/powerpoint/2010/main" val="206079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0BB766-A986-4D27-8E81-199636C96D0F}"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44</a:t>
            </a:fld>
            <a:endParaRPr lang="en-US"/>
          </a:p>
        </p:txBody>
      </p:sp>
    </p:spTree>
    <p:extLst>
      <p:ext uri="{BB962C8B-B14F-4D97-AF65-F5344CB8AC3E}">
        <p14:creationId xmlns:p14="http://schemas.microsoft.com/office/powerpoint/2010/main" val="231008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45</a:t>
            </a:fld>
            <a:endParaRPr lang="en-US"/>
          </a:p>
        </p:txBody>
      </p:sp>
    </p:spTree>
    <p:extLst>
      <p:ext uri="{BB962C8B-B14F-4D97-AF65-F5344CB8AC3E}">
        <p14:creationId xmlns:p14="http://schemas.microsoft.com/office/powerpoint/2010/main" val="2198605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46</a:t>
            </a:fld>
            <a:endParaRPr lang="en-US"/>
          </a:p>
        </p:txBody>
      </p:sp>
    </p:spTree>
    <p:extLst>
      <p:ext uri="{BB962C8B-B14F-4D97-AF65-F5344CB8AC3E}">
        <p14:creationId xmlns:p14="http://schemas.microsoft.com/office/powerpoint/2010/main" val="2405925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47</a:t>
            </a:fld>
            <a:endParaRPr lang="en-US"/>
          </a:p>
        </p:txBody>
      </p:sp>
    </p:spTree>
    <p:extLst>
      <p:ext uri="{BB962C8B-B14F-4D97-AF65-F5344CB8AC3E}">
        <p14:creationId xmlns:p14="http://schemas.microsoft.com/office/powerpoint/2010/main" val="1515834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48</a:t>
            </a:fld>
            <a:endParaRPr lang="en-US"/>
          </a:p>
        </p:txBody>
      </p:sp>
    </p:spTree>
    <p:extLst>
      <p:ext uri="{BB962C8B-B14F-4D97-AF65-F5344CB8AC3E}">
        <p14:creationId xmlns:p14="http://schemas.microsoft.com/office/powerpoint/2010/main" val="3687644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49</a:t>
            </a:fld>
            <a:endParaRPr lang="en-US"/>
          </a:p>
        </p:txBody>
      </p:sp>
    </p:spTree>
    <p:extLst>
      <p:ext uri="{BB962C8B-B14F-4D97-AF65-F5344CB8AC3E}">
        <p14:creationId xmlns:p14="http://schemas.microsoft.com/office/powerpoint/2010/main" val="48673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EA048-C693-441D-BD68-011226EA14F3}"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50</a:t>
            </a:fld>
            <a:endParaRPr lang="en-US"/>
          </a:p>
        </p:txBody>
      </p:sp>
    </p:spTree>
    <p:extLst>
      <p:ext uri="{BB962C8B-B14F-4D97-AF65-F5344CB8AC3E}">
        <p14:creationId xmlns:p14="http://schemas.microsoft.com/office/powerpoint/2010/main" val="581168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51</a:t>
            </a:fld>
            <a:endParaRPr lang="en-US"/>
          </a:p>
        </p:txBody>
      </p:sp>
    </p:spTree>
    <p:extLst>
      <p:ext uri="{BB962C8B-B14F-4D97-AF65-F5344CB8AC3E}">
        <p14:creationId xmlns:p14="http://schemas.microsoft.com/office/powerpoint/2010/main" val="1555349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52</a:t>
            </a:fld>
            <a:endParaRPr lang="en-US"/>
          </a:p>
        </p:txBody>
      </p:sp>
    </p:spTree>
    <p:extLst>
      <p:ext uri="{BB962C8B-B14F-4D97-AF65-F5344CB8AC3E}">
        <p14:creationId xmlns:p14="http://schemas.microsoft.com/office/powerpoint/2010/main" val="9024791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53</a:t>
            </a:fld>
            <a:endParaRPr lang="en-US"/>
          </a:p>
        </p:txBody>
      </p:sp>
    </p:spTree>
    <p:extLst>
      <p:ext uri="{BB962C8B-B14F-4D97-AF65-F5344CB8AC3E}">
        <p14:creationId xmlns:p14="http://schemas.microsoft.com/office/powerpoint/2010/main" val="1066091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54</a:t>
            </a:fld>
            <a:endParaRPr lang="en-US"/>
          </a:p>
        </p:txBody>
      </p:sp>
    </p:spTree>
    <p:extLst>
      <p:ext uri="{BB962C8B-B14F-4D97-AF65-F5344CB8AC3E}">
        <p14:creationId xmlns:p14="http://schemas.microsoft.com/office/powerpoint/2010/main" val="2383364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55</a:t>
            </a:fld>
            <a:endParaRPr lang="en-US"/>
          </a:p>
        </p:txBody>
      </p:sp>
    </p:spTree>
    <p:extLst>
      <p:ext uri="{BB962C8B-B14F-4D97-AF65-F5344CB8AC3E}">
        <p14:creationId xmlns:p14="http://schemas.microsoft.com/office/powerpoint/2010/main" val="4224037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56</a:t>
            </a:fld>
            <a:endParaRPr lang="en-US"/>
          </a:p>
        </p:txBody>
      </p:sp>
    </p:spTree>
    <p:extLst>
      <p:ext uri="{BB962C8B-B14F-4D97-AF65-F5344CB8AC3E}">
        <p14:creationId xmlns:p14="http://schemas.microsoft.com/office/powerpoint/2010/main" val="138814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57</a:t>
            </a:fld>
            <a:endParaRPr lang="en-US"/>
          </a:p>
        </p:txBody>
      </p:sp>
    </p:spTree>
    <p:extLst>
      <p:ext uri="{BB962C8B-B14F-4D97-AF65-F5344CB8AC3E}">
        <p14:creationId xmlns:p14="http://schemas.microsoft.com/office/powerpoint/2010/main" val="1532118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58</a:t>
            </a:fld>
            <a:endParaRPr lang="en-US"/>
          </a:p>
        </p:txBody>
      </p:sp>
    </p:spTree>
    <p:extLst>
      <p:ext uri="{BB962C8B-B14F-4D97-AF65-F5344CB8AC3E}">
        <p14:creationId xmlns:p14="http://schemas.microsoft.com/office/powerpoint/2010/main" val="829285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59</a:t>
            </a:fld>
            <a:endParaRPr lang="en-US"/>
          </a:p>
        </p:txBody>
      </p:sp>
    </p:spTree>
    <p:extLst>
      <p:ext uri="{BB962C8B-B14F-4D97-AF65-F5344CB8AC3E}">
        <p14:creationId xmlns:p14="http://schemas.microsoft.com/office/powerpoint/2010/main" val="289029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60</a:t>
            </a:fld>
            <a:endParaRPr lang="en-US"/>
          </a:p>
        </p:txBody>
      </p:sp>
    </p:spTree>
    <p:extLst>
      <p:ext uri="{BB962C8B-B14F-4D97-AF65-F5344CB8AC3E}">
        <p14:creationId xmlns:p14="http://schemas.microsoft.com/office/powerpoint/2010/main" val="3908400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61</a:t>
            </a:fld>
            <a:endParaRPr lang="en-US"/>
          </a:p>
        </p:txBody>
      </p:sp>
    </p:spTree>
    <p:extLst>
      <p:ext uri="{BB962C8B-B14F-4D97-AF65-F5344CB8AC3E}">
        <p14:creationId xmlns:p14="http://schemas.microsoft.com/office/powerpoint/2010/main" val="11317476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62</a:t>
            </a:fld>
            <a:endParaRPr lang="en-US"/>
          </a:p>
        </p:txBody>
      </p:sp>
    </p:spTree>
    <p:extLst>
      <p:ext uri="{BB962C8B-B14F-4D97-AF65-F5344CB8AC3E}">
        <p14:creationId xmlns:p14="http://schemas.microsoft.com/office/powerpoint/2010/main" val="1760073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63</a:t>
            </a:fld>
            <a:endParaRPr lang="en-US"/>
          </a:p>
        </p:txBody>
      </p:sp>
    </p:spTree>
    <p:extLst>
      <p:ext uri="{BB962C8B-B14F-4D97-AF65-F5344CB8AC3E}">
        <p14:creationId xmlns:p14="http://schemas.microsoft.com/office/powerpoint/2010/main" val="654050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64</a:t>
            </a:fld>
            <a:endParaRPr lang="en-US"/>
          </a:p>
        </p:txBody>
      </p:sp>
    </p:spTree>
    <p:extLst>
      <p:ext uri="{BB962C8B-B14F-4D97-AF65-F5344CB8AC3E}">
        <p14:creationId xmlns:p14="http://schemas.microsoft.com/office/powerpoint/2010/main" val="32844985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65</a:t>
            </a:fld>
            <a:endParaRPr lang="en-US"/>
          </a:p>
        </p:txBody>
      </p:sp>
    </p:spTree>
    <p:extLst>
      <p:ext uri="{BB962C8B-B14F-4D97-AF65-F5344CB8AC3E}">
        <p14:creationId xmlns:p14="http://schemas.microsoft.com/office/powerpoint/2010/main" val="22770075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66</a:t>
            </a:fld>
            <a:endParaRPr lang="en-US"/>
          </a:p>
        </p:txBody>
      </p:sp>
    </p:spTree>
    <p:extLst>
      <p:ext uri="{BB962C8B-B14F-4D97-AF65-F5344CB8AC3E}">
        <p14:creationId xmlns:p14="http://schemas.microsoft.com/office/powerpoint/2010/main" val="2626150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67</a:t>
            </a:fld>
            <a:endParaRPr lang="en-US"/>
          </a:p>
        </p:txBody>
      </p:sp>
    </p:spTree>
    <p:extLst>
      <p:ext uri="{BB962C8B-B14F-4D97-AF65-F5344CB8AC3E}">
        <p14:creationId xmlns:p14="http://schemas.microsoft.com/office/powerpoint/2010/main" val="4266955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68</a:t>
            </a:fld>
            <a:endParaRPr lang="en-US"/>
          </a:p>
        </p:txBody>
      </p:sp>
    </p:spTree>
    <p:extLst>
      <p:ext uri="{BB962C8B-B14F-4D97-AF65-F5344CB8AC3E}">
        <p14:creationId xmlns:p14="http://schemas.microsoft.com/office/powerpoint/2010/main" val="822962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69</a:t>
            </a:fld>
            <a:endParaRPr lang="en-US"/>
          </a:p>
        </p:txBody>
      </p:sp>
    </p:spTree>
    <p:extLst>
      <p:ext uri="{BB962C8B-B14F-4D97-AF65-F5344CB8AC3E}">
        <p14:creationId xmlns:p14="http://schemas.microsoft.com/office/powerpoint/2010/main" val="250845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797D9-96D4-4FA3-B8B0-972C5EB39D42}" type="slidenum">
              <a:rPr lang="en-US"/>
              <a:pPr fontAlgn="base">
                <a:spcBef>
                  <a:spcPct val="0"/>
                </a:spcBef>
                <a:spcAft>
                  <a:spcPct val="0"/>
                </a:spcAft>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70</a:t>
            </a:fld>
            <a:endParaRPr lang="en-US"/>
          </a:p>
        </p:txBody>
      </p:sp>
    </p:spTree>
    <p:extLst>
      <p:ext uri="{BB962C8B-B14F-4D97-AF65-F5344CB8AC3E}">
        <p14:creationId xmlns:p14="http://schemas.microsoft.com/office/powerpoint/2010/main" val="2280592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71</a:t>
            </a:fld>
            <a:endParaRPr lang="en-US"/>
          </a:p>
        </p:txBody>
      </p:sp>
    </p:spTree>
    <p:extLst>
      <p:ext uri="{BB962C8B-B14F-4D97-AF65-F5344CB8AC3E}">
        <p14:creationId xmlns:p14="http://schemas.microsoft.com/office/powerpoint/2010/main" val="1940338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72</a:t>
            </a:fld>
            <a:endParaRPr lang="en-US"/>
          </a:p>
        </p:txBody>
      </p:sp>
    </p:spTree>
    <p:extLst>
      <p:ext uri="{BB962C8B-B14F-4D97-AF65-F5344CB8AC3E}">
        <p14:creationId xmlns:p14="http://schemas.microsoft.com/office/powerpoint/2010/main" val="35969068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73</a:t>
            </a:fld>
            <a:endParaRPr lang="en-US"/>
          </a:p>
        </p:txBody>
      </p:sp>
    </p:spTree>
    <p:extLst>
      <p:ext uri="{BB962C8B-B14F-4D97-AF65-F5344CB8AC3E}">
        <p14:creationId xmlns:p14="http://schemas.microsoft.com/office/powerpoint/2010/main" val="957162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74</a:t>
            </a:fld>
            <a:endParaRPr lang="en-US"/>
          </a:p>
        </p:txBody>
      </p:sp>
    </p:spTree>
    <p:extLst>
      <p:ext uri="{BB962C8B-B14F-4D97-AF65-F5344CB8AC3E}">
        <p14:creationId xmlns:p14="http://schemas.microsoft.com/office/powerpoint/2010/main" val="36256973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75</a:t>
            </a:fld>
            <a:endParaRPr lang="en-US"/>
          </a:p>
        </p:txBody>
      </p:sp>
    </p:spTree>
    <p:extLst>
      <p:ext uri="{BB962C8B-B14F-4D97-AF65-F5344CB8AC3E}">
        <p14:creationId xmlns:p14="http://schemas.microsoft.com/office/powerpoint/2010/main" val="32607196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76</a:t>
            </a:fld>
            <a:endParaRPr lang="en-US"/>
          </a:p>
        </p:txBody>
      </p:sp>
    </p:spTree>
    <p:extLst>
      <p:ext uri="{BB962C8B-B14F-4D97-AF65-F5344CB8AC3E}">
        <p14:creationId xmlns:p14="http://schemas.microsoft.com/office/powerpoint/2010/main" val="2569259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77</a:t>
            </a:fld>
            <a:endParaRPr lang="en-US"/>
          </a:p>
        </p:txBody>
      </p:sp>
    </p:spTree>
    <p:extLst>
      <p:ext uri="{BB962C8B-B14F-4D97-AF65-F5344CB8AC3E}">
        <p14:creationId xmlns:p14="http://schemas.microsoft.com/office/powerpoint/2010/main" val="2051155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78</a:t>
            </a:fld>
            <a:endParaRPr lang="en-US"/>
          </a:p>
        </p:txBody>
      </p:sp>
    </p:spTree>
    <p:extLst>
      <p:ext uri="{BB962C8B-B14F-4D97-AF65-F5344CB8AC3E}">
        <p14:creationId xmlns:p14="http://schemas.microsoft.com/office/powerpoint/2010/main" val="1023641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79</a:t>
            </a:fld>
            <a:endParaRPr lang="en-US"/>
          </a:p>
        </p:txBody>
      </p:sp>
    </p:spTree>
    <p:extLst>
      <p:ext uri="{BB962C8B-B14F-4D97-AF65-F5344CB8AC3E}">
        <p14:creationId xmlns:p14="http://schemas.microsoft.com/office/powerpoint/2010/main" val="10236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a:t>
            </a:fld>
            <a:endParaRPr lang="en-US"/>
          </a:p>
        </p:txBody>
      </p:sp>
    </p:spTree>
    <p:extLst>
      <p:ext uri="{BB962C8B-B14F-4D97-AF65-F5344CB8AC3E}">
        <p14:creationId xmlns:p14="http://schemas.microsoft.com/office/powerpoint/2010/main" val="41815907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80</a:t>
            </a:fld>
            <a:endParaRPr lang="en-US"/>
          </a:p>
        </p:txBody>
      </p:sp>
    </p:spTree>
    <p:extLst>
      <p:ext uri="{BB962C8B-B14F-4D97-AF65-F5344CB8AC3E}">
        <p14:creationId xmlns:p14="http://schemas.microsoft.com/office/powerpoint/2010/main" val="41750213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81</a:t>
            </a:fld>
            <a:endParaRPr lang="en-US"/>
          </a:p>
        </p:txBody>
      </p:sp>
    </p:spTree>
    <p:extLst>
      <p:ext uri="{BB962C8B-B14F-4D97-AF65-F5344CB8AC3E}">
        <p14:creationId xmlns:p14="http://schemas.microsoft.com/office/powerpoint/2010/main" val="24586120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82</a:t>
            </a:fld>
            <a:endParaRPr lang="en-US"/>
          </a:p>
        </p:txBody>
      </p:sp>
    </p:spTree>
    <p:extLst>
      <p:ext uri="{BB962C8B-B14F-4D97-AF65-F5344CB8AC3E}">
        <p14:creationId xmlns:p14="http://schemas.microsoft.com/office/powerpoint/2010/main" val="30221553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83</a:t>
            </a:fld>
            <a:endParaRPr lang="en-US"/>
          </a:p>
        </p:txBody>
      </p:sp>
    </p:spTree>
    <p:extLst>
      <p:ext uri="{BB962C8B-B14F-4D97-AF65-F5344CB8AC3E}">
        <p14:creationId xmlns:p14="http://schemas.microsoft.com/office/powerpoint/2010/main" val="7268353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84</a:t>
            </a:fld>
            <a:endParaRPr lang="en-US"/>
          </a:p>
        </p:txBody>
      </p:sp>
    </p:spTree>
    <p:extLst>
      <p:ext uri="{BB962C8B-B14F-4D97-AF65-F5344CB8AC3E}">
        <p14:creationId xmlns:p14="http://schemas.microsoft.com/office/powerpoint/2010/main" val="17808923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85</a:t>
            </a:fld>
            <a:endParaRPr lang="en-US"/>
          </a:p>
        </p:txBody>
      </p:sp>
    </p:spTree>
    <p:extLst>
      <p:ext uri="{BB962C8B-B14F-4D97-AF65-F5344CB8AC3E}">
        <p14:creationId xmlns:p14="http://schemas.microsoft.com/office/powerpoint/2010/main" val="4018137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86</a:t>
            </a:fld>
            <a:endParaRPr lang="en-US"/>
          </a:p>
        </p:txBody>
      </p:sp>
    </p:spTree>
    <p:extLst>
      <p:ext uri="{BB962C8B-B14F-4D97-AF65-F5344CB8AC3E}">
        <p14:creationId xmlns:p14="http://schemas.microsoft.com/office/powerpoint/2010/main" val="18988793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87</a:t>
            </a:fld>
            <a:endParaRPr lang="en-US"/>
          </a:p>
        </p:txBody>
      </p:sp>
    </p:spTree>
    <p:extLst>
      <p:ext uri="{BB962C8B-B14F-4D97-AF65-F5344CB8AC3E}">
        <p14:creationId xmlns:p14="http://schemas.microsoft.com/office/powerpoint/2010/main" val="13667606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88</a:t>
            </a:fld>
            <a:endParaRPr lang="en-US"/>
          </a:p>
        </p:txBody>
      </p:sp>
    </p:spTree>
    <p:extLst>
      <p:ext uri="{BB962C8B-B14F-4D97-AF65-F5344CB8AC3E}">
        <p14:creationId xmlns:p14="http://schemas.microsoft.com/office/powerpoint/2010/main" val="17119340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89</a:t>
            </a:fld>
            <a:endParaRPr lang="en-US"/>
          </a:p>
        </p:txBody>
      </p:sp>
    </p:spTree>
    <p:extLst>
      <p:ext uri="{BB962C8B-B14F-4D97-AF65-F5344CB8AC3E}">
        <p14:creationId xmlns:p14="http://schemas.microsoft.com/office/powerpoint/2010/main" val="336660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E6FE1-3202-4BF4-9B1B-4E15DFC03B5D}" type="slidenum">
              <a:rPr lang="en-US"/>
              <a:pPr fontAlgn="base">
                <a:spcBef>
                  <a:spcPct val="0"/>
                </a:spcBef>
                <a:spcAft>
                  <a:spcPct val="0"/>
                </a:spcAft>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90</a:t>
            </a:fld>
            <a:endParaRPr lang="en-US"/>
          </a:p>
        </p:txBody>
      </p:sp>
    </p:spTree>
    <p:extLst>
      <p:ext uri="{BB962C8B-B14F-4D97-AF65-F5344CB8AC3E}">
        <p14:creationId xmlns:p14="http://schemas.microsoft.com/office/powerpoint/2010/main" val="24290279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91</a:t>
            </a:fld>
            <a:endParaRPr lang="en-US"/>
          </a:p>
        </p:txBody>
      </p:sp>
    </p:spTree>
    <p:extLst>
      <p:ext uri="{BB962C8B-B14F-4D97-AF65-F5344CB8AC3E}">
        <p14:creationId xmlns:p14="http://schemas.microsoft.com/office/powerpoint/2010/main" val="29322057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92</a:t>
            </a:fld>
            <a:endParaRPr lang="en-US"/>
          </a:p>
        </p:txBody>
      </p:sp>
    </p:spTree>
    <p:extLst>
      <p:ext uri="{BB962C8B-B14F-4D97-AF65-F5344CB8AC3E}">
        <p14:creationId xmlns:p14="http://schemas.microsoft.com/office/powerpoint/2010/main" val="3442594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93</a:t>
            </a:fld>
            <a:endParaRPr lang="en-US"/>
          </a:p>
        </p:txBody>
      </p:sp>
    </p:spTree>
    <p:extLst>
      <p:ext uri="{BB962C8B-B14F-4D97-AF65-F5344CB8AC3E}">
        <p14:creationId xmlns:p14="http://schemas.microsoft.com/office/powerpoint/2010/main" val="31095377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94</a:t>
            </a:fld>
            <a:endParaRPr lang="en-US"/>
          </a:p>
        </p:txBody>
      </p:sp>
    </p:spTree>
    <p:extLst>
      <p:ext uri="{BB962C8B-B14F-4D97-AF65-F5344CB8AC3E}">
        <p14:creationId xmlns:p14="http://schemas.microsoft.com/office/powerpoint/2010/main" val="24939549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95</a:t>
            </a:fld>
            <a:endParaRPr lang="en-US"/>
          </a:p>
        </p:txBody>
      </p:sp>
    </p:spTree>
    <p:extLst>
      <p:ext uri="{BB962C8B-B14F-4D97-AF65-F5344CB8AC3E}">
        <p14:creationId xmlns:p14="http://schemas.microsoft.com/office/powerpoint/2010/main" val="29432901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96</a:t>
            </a:fld>
            <a:endParaRPr lang="en-US"/>
          </a:p>
        </p:txBody>
      </p:sp>
    </p:spTree>
    <p:extLst>
      <p:ext uri="{BB962C8B-B14F-4D97-AF65-F5344CB8AC3E}">
        <p14:creationId xmlns:p14="http://schemas.microsoft.com/office/powerpoint/2010/main" val="1320924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97</a:t>
            </a:fld>
            <a:endParaRPr lang="en-US"/>
          </a:p>
        </p:txBody>
      </p:sp>
    </p:spTree>
    <p:extLst>
      <p:ext uri="{BB962C8B-B14F-4D97-AF65-F5344CB8AC3E}">
        <p14:creationId xmlns:p14="http://schemas.microsoft.com/office/powerpoint/2010/main" val="37531222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98</a:t>
            </a:fld>
            <a:endParaRPr lang="en-US"/>
          </a:p>
        </p:txBody>
      </p:sp>
    </p:spTree>
    <p:extLst>
      <p:ext uri="{BB962C8B-B14F-4D97-AF65-F5344CB8AC3E}">
        <p14:creationId xmlns:p14="http://schemas.microsoft.com/office/powerpoint/2010/main" val="12981641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47644-FF19-406C-A39F-7150808B95BE}" type="slidenum">
              <a:rPr lang="en-US" smtClean="0"/>
              <a:pPr>
                <a:defRPr/>
              </a:pPr>
              <a:t>99</a:t>
            </a:fld>
            <a:endParaRPr lang="en-US"/>
          </a:p>
        </p:txBody>
      </p:sp>
    </p:spTree>
    <p:extLst>
      <p:ext uri="{BB962C8B-B14F-4D97-AF65-F5344CB8AC3E}">
        <p14:creationId xmlns:p14="http://schemas.microsoft.com/office/powerpoint/2010/main" val="343665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2FF791-9604-4E46-993E-F5B28A0938F4}" type="slidenum">
              <a:rPr lang="en-US"/>
              <a:pPr>
                <a:defRPr/>
              </a:pPr>
              <a:t>‹#›</a:t>
            </a:fld>
            <a:endParaRPr lang="en-US"/>
          </a:p>
        </p:txBody>
      </p:sp>
    </p:spTree>
    <p:extLst>
      <p:ext uri="{BB962C8B-B14F-4D97-AF65-F5344CB8AC3E}">
        <p14:creationId xmlns:p14="http://schemas.microsoft.com/office/powerpoint/2010/main" val="174330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174991-27DE-4393-9F19-90D3ADC62818}" type="slidenum">
              <a:rPr lang="en-US"/>
              <a:pPr>
                <a:defRPr/>
              </a:pPr>
              <a:t>‹#›</a:t>
            </a:fld>
            <a:endParaRPr lang="en-US"/>
          </a:p>
        </p:txBody>
      </p:sp>
    </p:spTree>
    <p:extLst>
      <p:ext uri="{BB962C8B-B14F-4D97-AF65-F5344CB8AC3E}">
        <p14:creationId xmlns:p14="http://schemas.microsoft.com/office/powerpoint/2010/main" val="272551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E79C18-65BE-4411-A10D-A81ED9F95E09}" type="slidenum">
              <a:rPr lang="en-US"/>
              <a:pPr>
                <a:defRPr/>
              </a:pPr>
              <a:t>‹#›</a:t>
            </a:fld>
            <a:endParaRPr lang="en-US"/>
          </a:p>
        </p:txBody>
      </p:sp>
    </p:spTree>
    <p:extLst>
      <p:ext uri="{BB962C8B-B14F-4D97-AF65-F5344CB8AC3E}">
        <p14:creationId xmlns:p14="http://schemas.microsoft.com/office/powerpoint/2010/main" val="314111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78C3784-F1C5-4E70-AE73-288EB3D87A8A}" type="slidenum">
              <a:rPr lang="en-US"/>
              <a:pPr>
                <a:defRPr/>
              </a:pPr>
              <a:t>‹#›</a:t>
            </a:fld>
            <a:endParaRPr lang="en-US"/>
          </a:p>
        </p:txBody>
      </p:sp>
    </p:spTree>
    <p:extLst>
      <p:ext uri="{BB962C8B-B14F-4D97-AF65-F5344CB8AC3E}">
        <p14:creationId xmlns:p14="http://schemas.microsoft.com/office/powerpoint/2010/main" val="38765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B2E20E-0902-4CCC-BFE7-BDA79333C333}" type="slidenum">
              <a:rPr lang="en-US"/>
              <a:pPr>
                <a:defRPr/>
              </a:pPr>
              <a:t>‹#›</a:t>
            </a:fld>
            <a:endParaRPr lang="en-US"/>
          </a:p>
        </p:txBody>
      </p:sp>
    </p:spTree>
    <p:extLst>
      <p:ext uri="{BB962C8B-B14F-4D97-AF65-F5344CB8AC3E}">
        <p14:creationId xmlns:p14="http://schemas.microsoft.com/office/powerpoint/2010/main" val="362618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7DA2D3-9B2F-4513-AB40-0FB80EB211E7}" type="slidenum">
              <a:rPr lang="en-US"/>
              <a:pPr>
                <a:defRPr/>
              </a:pPr>
              <a:t>‹#›</a:t>
            </a:fld>
            <a:endParaRPr lang="en-US"/>
          </a:p>
        </p:txBody>
      </p:sp>
    </p:spTree>
    <p:extLst>
      <p:ext uri="{BB962C8B-B14F-4D97-AF65-F5344CB8AC3E}">
        <p14:creationId xmlns:p14="http://schemas.microsoft.com/office/powerpoint/2010/main" val="346810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89458DD-210B-4372-AC55-9BBC60089E25}" type="slidenum">
              <a:rPr lang="en-US"/>
              <a:pPr>
                <a:defRPr/>
              </a:pPr>
              <a:t>‹#›</a:t>
            </a:fld>
            <a:endParaRPr lang="en-US"/>
          </a:p>
        </p:txBody>
      </p:sp>
    </p:spTree>
    <p:extLst>
      <p:ext uri="{BB962C8B-B14F-4D97-AF65-F5344CB8AC3E}">
        <p14:creationId xmlns:p14="http://schemas.microsoft.com/office/powerpoint/2010/main" val="244203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C18222E-5B07-4208-9089-E0601AC9EE3C}" type="slidenum">
              <a:rPr lang="en-US"/>
              <a:pPr>
                <a:defRPr/>
              </a:pPr>
              <a:t>‹#›</a:t>
            </a:fld>
            <a:endParaRPr lang="en-US"/>
          </a:p>
        </p:txBody>
      </p:sp>
    </p:spTree>
    <p:extLst>
      <p:ext uri="{BB962C8B-B14F-4D97-AF65-F5344CB8AC3E}">
        <p14:creationId xmlns:p14="http://schemas.microsoft.com/office/powerpoint/2010/main" val="370500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279398-3B61-4250-ACFE-ACF273719C1C}" type="slidenum">
              <a:rPr lang="en-US"/>
              <a:pPr>
                <a:defRPr/>
              </a:pPr>
              <a:t>‹#›</a:t>
            </a:fld>
            <a:endParaRPr lang="en-US"/>
          </a:p>
        </p:txBody>
      </p:sp>
    </p:spTree>
    <p:extLst>
      <p:ext uri="{BB962C8B-B14F-4D97-AF65-F5344CB8AC3E}">
        <p14:creationId xmlns:p14="http://schemas.microsoft.com/office/powerpoint/2010/main" val="227288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634F2F9-DA2E-48C4-B267-83F33F1BC533}" type="slidenum">
              <a:rPr lang="en-US"/>
              <a:pPr>
                <a:defRPr/>
              </a:pPr>
              <a:t>‹#›</a:t>
            </a:fld>
            <a:endParaRPr lang="en-US"/>
          </a:p>
        </p:txBody>
      </p:sp>
    </p:spTree>
    <p:extLst>
      <p:ext uri="{BB962C8B-B14F-4D97-AF65-F5344CB8AC3E}">
        <p14:creationId xmlns:p14="http://schemas.microsoft.com/office/powerpoint/2010/main" val="87011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247209C-A198-4751-B1BE-E6B96D690B6A}" type="slidenum">
              <a:rPr lang="en-US"/>
              <a:pPr>
                <a:defRPr/>
              </a:pPr>
              <a:t>‹#›</a:t>
            </a:fld>
            <a:endParaRPr lang="en-US"/>
          </a:p>
        </p:txBody>
      </p:sp>
    </p:spTree>
    <p:extLst>
      <p:ext uri="{BB962C8B-B14F-4D97-AF65-F5344CB8AC3E}">
        <p14:creationId xmlns:p14="http://schemas.microsoft.com/office/powerpoint/2010/main" val="190607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AE6127A8-08C0-43BA-B205-92D1F6FF423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3" r:id="rId9"/>
    <p:sldLayoutId id="2147483741" r:id="rId10"/>
    <p:sldLayoutId id="214748374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dirty="0" smtClean="0"/>
              <a:t>Challenges to detection of early warning signals of regime shifts</a:t>
            </a:r>
            <a:endParaRPr lang="en-US" sz="4000" dirty="0"/>
          </a:p>
        </p:txBody>
      </p:sp>
      <p:sp>
        <p:nvSpPr>
          <p:cNvPr id="3075" name="Rectangle 3"/>
          <p:cNvSpPr>
            <a:spLocks noGrp="1" noChangeArrowheads="1"/>
          </p:cNvSpPr>
          <p:nvPr>
            <p:ph idx="1"/>
          </p:nvPr>
        </p:nvSpPr>
        <p:spPr/>
        <p:txBody>
          <a:bodyPr/>
          <a:lstStyle/>
          <a:p>
            <a:pPr eaLnBrk="1" hangingPunct="1">
              <a:buNone/>
            </a:pPr>
            <a:r>
              <a:rPr lang="en-US" dirty="0" smtClean="0"/>
              <a:t>Alan Hastings</a:t>
            </a:r>
          </a:p>
          <a:p>
            <a:pPr eaLnBrk="1" hangingPunct="1">
              <a:buNone/>
            </a:pPr>
            <a:r>
              <a:rPr lang="en-US" dirty="0" err="1" smtClean="0"/>
              <a:t>Dept</a:t>
            </a:r>
            <a:r>
              <a:rPr lang="en-US" dirty="0" smtClean="0"/>
              <a:t> of Environmental Science and Policy</a:t>
            </a:r>
          </a:p>
          <a:p>
            <a:pPr eaLnBrk="1" hangingPunct="1">
              <a:buNone/>
            </a:pPr>
            <a:r>
              <a:rPr lang="en-US" dirty="0" smtClean="0"/>
              <a:t>UC Davis</a:t>
            </a:r>
            <a:endParaRPr lang="en-US" altLang="ja-JP" dirty="0" smtClean="0">
              <a:ea typeface="ＭＳ Ｐゴシック" pitchFamily="34" charset="-128"/>
            </a:endParaRPr>
          </a:p>
          <a:p>
            <a:pPr eaLnBrk="1" hangingPunct="1"/>
            <a:r>
              <a:rPr lang="en-US" altLang="ja-JP" dirty="0" smtClean="0">
                <a:ea typeface="ＭＳ Ｐゴシック" pitchFamily="34" charset="-128"/>
              </a:rPr>
              <a:t>Acknowledge: US NSF</a:t>
            </a:r>
            <a:endParaRPr lang="en-US" altLang="ja-JP" dirty="0" smtClean="0"/>
          </a:p>
          <a:p>
            <a:pPr eaLnBrk="1" hangingPunct="1"/>
            <a:r>
              <a:rPr lang="en-US" dirty="0" smtClean="0"/>
              <a:t>Collaborators: Carl Boettiger</a:t>
            </a:r>
            <a:r>
              <a:rPr lang="en-US" dirty="0" smtClean="0"/>
              <a:t>, </a:t>
            </a:r>
            <a:r>
              <a:rPr lang="en-US" dirty="0" err="1" smtClean="0"/>
              <a:t>Derin</a:t>
            </a:r>
            <a:r>
              <a:rPr lang="en-US" dirty="0" smtClean="0"/>
              <a:t> </a:t>
            </a:r>
            <a:r>
              <a:rPr lang="en-US" dirty="0" err="1" smtClean="0"/>
              <a:t>Wysham</a:t>
            </a:r>
            <a:r>
              <a:rPr lang="en-US" dirty="0" smtClean="0"/>
              <a:t>, Julie Blackwood, Pete </a:t>
            </a:r>
            <a:r>
              <a:rPr lang="en-US" dirty="0" err="1" smtClean="0"/>
              <a:t>Mumby</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2" name="Content Placeholder 1"/>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400800" y="228600"/>
            <a:ext cx="2286000" cy="4480715"/>
          </a:xfrm>
        </p:spPr>
        <p:txBody>
          <a:bodyPr/>
          <a:lstStyle/>
          <a:p>
            <a:r>
              <a:rPr lang="en-US" dirty="0" smtClean="0"/>
              <a:t>But parrotfish are subject to fishing pressure, so need to include the effects of fishing and parrotfish </a:t>
            </a:r>
            <a:r>
              <a:rPr lang="en-US" dirty="0" smtClean="0"/>
              <a:t>dynamics, </a:t>
            </a:r>
            <a:r>
              <a:rPr lang="en-US" dirty="0" smtClean="0">
                <a:solidFill>
                  <a:srgbClr val="FF0000"/>
                </a:solidFill>
              </a:rPr>
              <a:t>and only control is changing fishing</a:t>
            </a:r>
            <a:endParaRPr lang="en-US"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544387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5018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63/77</a:t>
            </a:r>
          </a:p>
        </p:txBody>
      </p:sp>
    </p:spTree>
    <p:extLst>
      <p:ext uri="{BB962C8B-B14F-4D97-AF65-F5344CB8AC3E}">
        <p14:creationId xmlns:p14="http://schemas.microsoft.com/office/powerpoint/2010/main" val="32667539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64/77</a:t>
            </a:r>
          </a:p>
        </p:txBody>
      </p:sp>
    </p:spTree>
    <p:extLst>
      <p:ext uri="{BB962C8B-B14F-4D97-AF65-F5344CB8AC3E}">
        <p14:creationId xmlns:p14="http://schemas.microsoft.com/office/powerpoint/2010/main" val="10678976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65/77</a:t>
            </a:r>
          </a:p>
        </p:txBody>
      </p:sp>
    </p:spTree>
    <p:extLst>
      <p:ext uri="{BB962C8B-B14F-4D97-AF65-F5344CB8AC3E}">
        <p14:creationId xmlns:p14="http://schemas.microsoft.com/office/powerpoint/2010/main" val="6072527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66/77</a:t>
            </a:r>
          </a:p>
        </p:txBody>
      </p:sp>
    </p:spTree>
    <p:extLst>
      <p:ext uri="{BB962C8B-B14F-4D97-AF65-F5344CB8AC3E}">
        <p14:creationId xmlns:p14="http://schemas.microsoft.com/office/powerpoint/2010/main" val="34855631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67/77</a:t>
            </a:r>
          </a:p>
        </p:txBody>
      </p:sp>
    </p:spTree>
    <p:extLst>
      <p:ext uri="{BB962C8B-B14F-4D97-AF65-F5344CB8AC3E}">
        <p14:creationId xmlns:p14="http://schemas.microsoft.com/office/powerpoint/2010/main" val="15752140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68/77</a:t>
            </a:r>
          </a:p>
        </p:txBody>
      </p:sp>
    </p:spTree>
    <p:extLst>
      <p:ext uri="{BB962C8B-B14F-4D97-AF65-F5344CB8AC3E}">
        <p14:creationId xmlns:p14="http://schemas.microsoft.com/office/powerpoint/2010/main" val="20348266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69/77</a:t>
            </a:r>
          </a:p>
        </p:txBody>
      </p:sp>
    </p:spTree>
    <p:extLst>
      <p:ext uri="{BB962C8B-B14F-4D97-AF65-F5344CB8AC3E}">
        <p14:creationId xmlns:p14="http://schemas.microsoft.com/office/powerpoint/2010/main" val="40284235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70/77</a:t>
            </a:r>
          </a:p>
        </p:txBody>
      </p:sp>
    </p:spTree>
    <p:extLst>
      <p:ext uri="{BB962C8B-B14F-4D97-AF65-F5344CB8AC3E}">
        <p14:creationId xmlns:p14="http://schemas.microsoft.com/office/powerpoint/2010/main" val="38126029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71/77</a:t>
            </a:r>
          </a:p>
        </p:txBody>
      </p:sp>
    </p:spTree>
    <p:extLst>
      <p:ext uri="{BB962C8B-B14F-4D97-AF65-F5344CB8AC3E}">
        <p14:creationId xmlns:p14="http://schemas.microsoft.com/office/powerpoint/2010/main" val="547584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793437" y="453838"/>
            <a:ext cx="947375" cy="461665"/>
          </a:xfrm>
          <a:prstGeom prst="rect">
            <a:avLst/>
          </a:prstGeom>
          <a:noFill/>
        </p:spPr>
        <p:txBody>
          <a:bodyPr vert="horz" wrap="none" lIns="0" tIns="0" rIns="0" bIns="0" rtlCol="0">
            <a:spAutoFit/>
          </a:bodyPr>
          <a:lstStyle/>
          <a:p>
            <a:pPr>
              <a:lnSpc>
                <a:spcPts val="1789"/>
              </a:lnSpc>
            </a:pPr>
            <a:r>
              <a:rPr lang="en-US" sz="1600">
                <a:solidFill>
                  <a:srgbClr val="000000"/>
                </a:solidFill>
                <a:latin typeface="Arial Unicode MS"/>
              </a:rPr>
              <a:t>(a) Stable </a:t>
            </a:r>
          </a:p>
          <a:p>
            <a:pPr>
              <a:lnSpc>
                <a:spcPts val="1789"/>
              </a:lnSpc>
            </a:pPr>
            <a:endParaRPr lang="en-US"/>
          </a:p>
        </p:txBody>
      </p:sp>
      <p:sp>
        <p:nvSpPr>
          <p:cNvPr id="4" name="TextBox 3"/>
          <p:cNvSpPr txBox="1"/>
          <p:nvPr/>
        </p:nvSpPr>
        <p:spPr>
          <a:xfrm>
            <a:off x="1692398" y="1815353"/>
            <a:ext cx="48410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-0.7 </a:t>
            </a:r>
          </a:p>
          <a:p>
            <a:pPr>
              <a:lnSpc>
                <a:spcPts val="1192"/>
              </a:lnSpc>
            </a:pPr>
            <a:endParaRPr lang="en-US" sz="1100">
              <a:solidFill>
                <a:srgbClr val="000000"/>
              </a:solidFill>
              <a:latin typeface="Times New Roman"/>
            </a:endParaRPr>
          </a:p>
        </p:txBody>
      </p:sp>
      <p:sp>
        <p:nvSpPr>
          <p:cNvPr id="5" name="TextBox 4"/>
          <p:cNvSpPr txBox="1"/>
          <p:nvPr/>
        </p:nvSpPr>
        <p:spPr>
          <a:xfrm>
            <a:off x="1692398" y="1966634"/>
            <a:ext cx="72455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1e-05) </a:t>
            </a:r>
          </a:p>
          <a:p>
            <a:pPr>
              <a:lnSpc>
                <a:spcPts val="994"/>
              </a:lnSpc>
            </a:pPr>
            <a:endParaRPr lang="en-US" sz="1100">
              <a:solidFill>
                <a:srgbClr val="000000"/>
              </a:solidFill>
              <a:latin typeface="Times New Roman"/>
            </a:endParaRPr>
          </a:p>
        </p:txBody>
      </p:sp>
      <p:sp>
        <p:nvSpPr>
          <p:cNvPr id="6" name="TextBox 5"/>
          <p:cNvSpPr txBox="1"/>
          <p:nvPr/>
        </p:nvSpPr>
        <p:spPr>
          <a:xfrm>
            <a:off x="1692398" y="2723029"/>
            <a:ext cx="437620"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0.7 </a:t>
            </a:r>
          </a:p>
          <a:p>
            <a:pPr>
              <a:lnSpc>
                <a:spcPts val="1192"/>
              </a:lnSpc>
            </a:pPr>
            <a:endParaRPr lang="en-US" sz="1100">
              <a:solidFill>
                <a:srgbClr val="000000"/>
              </a:solidFill>
              <a:latin typeface="Times New Roman"/>
            </a:endParaRPr>
          </a:p>
        </p:txBody>
      </p:sp>
      <p:sp>
        <p:nvSpPr>
          <p:cNvPr id="7" name="TextBox 6"/>
          <p:cNvSpPr txBox="1"/>
          <p:nvPr/>
        </p:nvSpPr>
        <p:spPr>
          <a:xfrm>
            <a:off x="1692398" y="2874310"/>
            <a:ext cx="84157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1.6e-06) </a:t>
            </a:r>
          </a:p>
          <a:p>
            <a:pPr>
              <a:lnSpc>
                <a:spcPts val="994"/>
              </a:lnSpc>
            </a:pPr>
            <a:endParaRPr lang="en-US" sz="1100">
              <a:solidFill>
                <a:srgbClr val="000000"/>
              </a:solidFill>
              <a:latin typeface="Times New Roman"/>
            </a:endParaRPr>
          </a:p>
        </p:txBody>
      </p:sp>
      <p:sp>
        <p:nvSpPr>
          <p:cNvPr id="8" name="TextBox 7"/>
          <p:cNvSpPr txBox="1"/>
          <p:nvPr/>
        </p:nvSpPr>
        <p:spPr>
          <a:xfrm>
            <a:off x="1692399" y="3580279"/>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0.72 </a:t>
            </a:r>
          </a:p>
          <a:p>
            <a:pPr>
              <a:lnSpc>
                <a:spcPts val="1192"/>
              </a:lnSpc>
            </a:pPr>
            <a:endParaRPr lang="en-US" sz="1100">
              <a:solidFill>
                <a:srgbClr val="000000"/>
              </a:solidFill>
              <a:latin typeface="Times New Roman"/>
            </a:endParaRPr>
          </a:p>
        </p:txBody>
      </p:sp>
      <p:sp>
        <p:nvSpPr>
          <p:cNvPr id="9" name="TextBox 8"/>
          <p:cNvSpPr txBox="1"/>
          <p:nvPr/>
        </p:nvSpPr>
        <p:spPr>
          <a:xfrm>
            <a:off x="1692398" y="3731560"/>
            <a:ext cx="84157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5.6e-06) </a:t>
            </a:r>
          </a:p>
          <a:p>
            <a:pPr>
              <a:lnSpc>
                <a:spcPts val="994"/>
              </a:lnSpc>
            </a:pPr>
            <a:endParaRPr lang="en-US" sz="1100">
              <a:solidFill>
                <a:srgbClr val="000000"/>
              </a:solidFill>
              <a:latin typeface="Times New Roman"/>
            </a:endParaRPr>
          </a:p>
        </p:txBody>
      </p:sp>
      <p:sp>
        <p:nvSpPr>
          <p:cNvPr id="10" name="TextBox 9"/>
          <p:cNvSpPr txBox="1"/>
          <p:nvPr/>
        </p:nvSpPr>
        <p:spPr>
          <a:xfrm>
            <a:off x="1692399" y="4538382"/>
            <a:ext cx="562655"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-0.67 </a:t>
            </a:r>
          </a:p>
          <a:p>
            <a:pPr>
              <a:lnSpc>
                <a:spcPts val="1192"/>
              </a:lnSpc>
            </a:pPr>
            <a:endParaRPr lang="en-US" sz="1100">
              <a:solidFill>
                <a:srgbClr val="000000"/>
              </a:solidFill>
              <a:latin typeface="Times New Roman"/>
            </a:endParaRPr>
          </a:p>
        </p:txBody>
      </p:sp>
      <p:sp>
        <p:nvSpPr>
          <p:cNvPr id="11" name="TextBox 10"/>
          <p:cNvSpPr txBox="1"/>
          <p:nvPr/>
        </p:nvSpPr>
        <p:spPr>
          <a:xfrm>
            <a:off x="1692398" y="4714876"/>
            <a:ext cx="84157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2.3e-05) </a:t>
            </a:r>
          </a:p>
          <a:p>
            <a:pPr>
              <a:lnSpc>
                <a:spcPts val="994"/>
              </a:lnSpc>
            </a:pPr>
            <a:endParaRPr lang="en-US" sz="1100">
              <a:solidFill>
                <a:srgbClr val="000000"/>
              </a:solidFill>
              <a:latin typeface="Times New Roman"/>
            </a:endParaRPr>
          </a:p>
        </p:txBody>
      </p:sp>
      <p:sp>
        <p:nvSpPr>
          <p:cNvPr id="12" name="TextBox 11"/>
          <p:cNvSpPr txBox="1"/>
          <p:nvPr/>
        </p:nvSpPr>
        <p:spPr>
          <a:xfrm>
            <a:off x="1566101" y="5546912"/>
            <a:ext cx="1211551" cy="305513"/>
          </a:xfrm>
          <a:prstGeom prst="rect">
            <a:avLst/>
          </a:prstGeom>
          <a:noFill/>
        </p:spPr>
        <p:txBody>
          <a:bodyPr vert="horz" wrap="none" lIns="0" tIns="0" rIns="0" bIns="0" rtlCol="0">
            <a:spAutoFit/>
          </a:bodyPr>
          <a:lstStyle/>
          <a:p>
            <a:pPr defTabSz="1817187" fontAlgn="auto">
              <a:lnSpc>
                <a:spcPts val="1192"/>
              </a:lnSpc>
              <a:spcBef>
                <a:spcPts val="0"/>
              </a:spcBef>
              <a:spcAft>
                <a:spcPts val="0"/>
              </a:spcAft>
              <a:tabLst>
                <a:tab pos="429058" algn="l"/>
                <a:tab pos="933832" algn="l"/>
              </a:tabLst>
            </a:pPr>
            <a:r>
              <a:rPr lang="en-US" sz="1100">
                <a:solidFill>
                  <a:srgbClr val="000000"/>
                </a:solidFill>
                <a:latin typeface="Arial Unicode MS"/>
              </a:rPr>
              <a:t>0 	400 	800 </a:t>
            </a:r>
          </a:p>
          <a:p>
            <a:pPr defTabSz="1817187" fontAlgn="auto">
              <a:lnSpc>
                <a:spcPts val="1192"/>
              </a:lnSpc>
              <a:spcBef>
                <a:spcPts val="0"/>
              </a:spcBef>
              <a:spcAft>
                <a:spcPts val="0"/>
              </a:spcAft>
              <a:tabLst>
                <a:tab pos="429058" algn="l"/>
                <a:tab pos="933832" algn="l"/>
              </a:tabLst>
            </a:pPr>
            <a:endParaRPr lang="en-US" sz="1100">
              <a:solidFill>
                <a:srgbClr val="000000"/>
              </a:solidFill>
              <a:latin typeface="Arial Unicode MS"/>
            </a:endParaRPr>
          </a:p>
        </p:txBody>
      </p:sp>
      <p:sp>
        <p:nvSpPr>
          <p:cNvPr id="13" name="TextBox 12"/>
          <p:cNvSpPr txBox="1"/>
          <p:nvPr/>
        </p:nvSpPr>
        <p:spPr>
          <a:xfrm>
            <a:off x="3207979" y="453838"/>
            <a:ext cx="1540486" cy="461665"/>
          </a:xfrm>
          <a:prstGeom prst="rect">
            <a:avLst/>
          </a:prstGeom>
          <a:noFill/>
        </p:spPr>
        <p:txBody>
          <a:bodyPr vert="horz" wrap="none" lIns="0" tIns="0" rIns="0" bIns="0" rtlCol="0">
            <a:spAutoFit/>
          </a:bodyPr>
          <a:lstStyle/>
          <a:p>
            <a:pPr>
              <a:lnSpc>
                <a:spcPts val="1789"/>
              </a:lnSpc>
            </a:pPr>
            <a:r>
              <a:rPr lang="en-US" sz="1600">
                <a:solidFill>
                  <a:srgbClr val="000000"/>
                </a:solidFill>
                <a:latin typeface="Arial Unicode MS"/>
              </a:rPr>
              <a:t>(b) Deteriorating </a:t>
            </a:r>
          </a:p>
          <a:p>
            <a:pPr>
              <a:lnSpc>
                <a:spcPts val="1789"/>
              </a:lnSpc>
            </a:pPr>
            <a:endParaRPr lang="en-US"/>
          </a:p>
        </p:txBody>
      </p:sp>
      <p:sp>
        <p:nvSpPr>
          <p:cNvPr id="14" name="TextBox 13"/>
          <p:cNvSpPr txBox="1"/>
          <p:nvPr/>
        </p:nvSpPr>
        <p:spPr>
          <a:xfrm>
            <a:off x="3384796" y="1916207"/>
            <a:ext cx="637995" cy="384721"/>
          </a:xfrm>
          <a:prstGeom prst="rect">
            <a:avLst/>
          </a:prstGeom>
          <a:noFill/>
        </p:spPr>
        <p:txBody>
          <a:bodyPr vert="horz" wrap="none" lIns="0" tIns="0" rIns="0" bIns="0" rtlCol="0">
            <a:spAutoFit/>
          </a:bodyPr>
          <a:lstStyle/>
          <a:p>
            <a:pPr>
              <a:lnSpc>
                <a:spcPts val="994"/>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0.22 </a:t>
            </a:r>
            <a:r>
              <a:rPr lang="en-US" sz="1100">
                <a:solidFill>
                  <a:srgbClr val="000000"/>
                </a:solidFill>
                <a:latin typeface="Arial Unicode MS"/>
                <a:cs typeface="Times New Roman"/>
              </a:rPr>
              <a:t/>
            </a:r>
            <a:br>
              <a:rPr lang="en-US" sz="1100">
                <a:solidFill>
                  <a:srgbClr val="000000"/>
                </a:solidFill>
                <a:latin typeface="Arial Unicode MS"/>
                <a:cs typeface="Times New Roman"/>
              </a:rPr>
            </a:br>
            <a:r>
              <a:rPr lang="en-US" sz="1100">
                <a:solidFill>
                  <a:srgbClr val="000000"/>
                </a:solidFill>
                <a:latin typeface="Arial Unicode MS"/>
                <a:cs typeface="Times New Roman"/>
              </a:rPr>
              <a:t>(p</a:t>
            </a:r>
            <a:r>
              <a:rPr lang="en-US" sz="1100">
                <a:solidFill>
                  <a:srgbClr val="000000"/>
                </a:solidFill>
                <a:latin typeface="Times New Roman"/>
                <a:cs typeface="Times New Roman"/>
              </a:rPr>
              <a:t> =</a:t>
            </a:r>
            <a:r>
              <a:rPr lang="en-US" sz="1100">
                <a:solidFill>
                  <a:srgbClr val="000000"/>
                </a:solidFill>
                <a:latin typeface="Arial Unicode MS"/>
                <a:cs typeface="Times New Roman"/>
              </a:rPr>
              <a:t> 0.18) </a:t>
            </a:r>
          </a:p>
          <a:p>
            <a:pPr>
              <a:lnSpc>
                <a:spcPts val="994"/>
              </a:lnSpc>
            </a:pPr>
            <a:endParaRPr lang="en-US" sz="1100">
              <a:solidFill>
                <a:srgbClr val="000000"/>
              </a:solidFill>
              <a:latin typeface="Times New Roman"/>
            </a:endParaRPr>
          </a:p>
        </p:txBody>
      </p:sp>
      <p:sp>
        <p:nvSpPr>
          <p:cNvPr id="15" name="TextBox 14"/>
          <p:cNvSpPr txBox="1"/>
          <p:nvPr/>
        </p:nvSpPr>
        <p:spPr>
          <a:xfrm>
            <a:off x="3384796" y="2647390"/>
            <a:ext cx="637995" cy="461665"/>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-0.15 </a:t>
            </a:r>
            <a:r>
              <a:rPr lang="en-US" sz="1100">
                <a:solidFill>
                  <a:srgbClr val="000000"/>
                </a:solidFill>
                <a:latin typeface="Arial Unicode MS"/>
                <a:cs typeface="Times New Roman"/>
              </a:rPr>
              <a:t/>
            </a:r>
            <a:br>
              <a:rPr lang="en-US" sz="1100">
                <a:solidFill>
                  <a:srgbClr val="000000"/>
                </a:solidFill>
                <a:latin typeface="Arial Unicode MS"/>
                <a:cs typeface="Times New Roman"/>
              </a:rPr>
            </a:br>
            <a:r>
              <a:rPr lang="en-US" sz="1100">
                <a:solidFill>
                  <a:srgbClr val="000000"/>
                </a:solidFill>
                <a:latin typeface="Arial Unicode MS"/>
                <a:cs typeface="Times New Roman"/>
              </a:rPr>
              <a:t>(p</a:t>
            </a:r>
            <a:r>
              <a:rPr lang="en-US" sz="1100">
                <a:solidFill>
                  <a:srgbClr val="000000"/>
                </a:solidFill>
                <a:latin typeface="Times New Roman"/>
                <a:cs typeface="Times New Roman"/>
              </a:rPr>
              <a:t> =</a:t>
            </a:r>
            <a:r>
              <a:rPr lang="en-US" sz="1100">
                <a:solidFill>
                  <a:srgbClr val="000000"/>
                </a:solidFill>
                <a:latin typeface="Arial Unicode MS"/>
                <a:cs typeface="Times New Roman"/>
              </a:rPr>
              <a:t> 0.35) </a:t>
            </a:r>
          </a:p>
          <a:p>
            <a:pPr>
              <a:lnSpc>
                <a:spcPts val="1192"/>
              </a:lnSpc>
            </a:pPr>
            <a:endParaRPr lang="en-US" sz="1100">
              <a:solidFill>
                <a:srgbClr val="000000"/>
              </a:solidFill>
              <a:latin typeface="Times New Roman"/>
            </a:endParaRPr>
          </a:p>
        </p:txBody>
      </p:sp>
      <p:sp>
        <p:nvSpPr>
          <p:cNvPr id="16" name="TextBox 15"/>
          <p:cNvSpPr txBox="1"/>
          <p:nvPr/>
        </p:nvSpPr>
        <p:spPr>
          <a:xfrm>
            <a:off x="3384796" y="3605494"/>
            <a:ext cx="637995" cy="384721"/>
          </a:xfrm>
          <a:prstGeom prst="rect">
            <a:avLst/>
          </a:prstGeom>
          <a:noFill/>
        </p:spPr>
        <p:txBody>
          <a:bodyPr vert="horz" wrap="none" lIns="0" tIns="0" rIns="0" bIns="0" rtlCol="0">
            <a:spAutoFit/>
          </a:bodyPr>
          <a:lstStyle/>
          <a:p>
            <a:pPr>
              <a:lnSpc>
                <a:spcPts val="994"/>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-0.15 </a:t>
            </a:r>
            <a:r>
              <a:rPr lang="en-US" sz="1100">
                <a:solidFill>
                  <a:srgbClr val="000000"/>
                </a:solidFill>
                <a:latin typeface="Arial Unicode MS"/>
                <a:cs typeface="Times New Roman"/>
              </a:rPr>
              <a:t/>
            </a:r>
            <a:br>
              <a:rPr lang="en-US" sz="1100">
                <a:solidFill>
                  <a:srgbClr val="000000"/>
                </a:solidFill>
                <a:latin typeface="Arial Unicode MS"/>
                <a:cs typeface="Times New Roman"/>
              </a:rPr>
            </a:br>
            <a:r>
              <a:rPr lang="en-US" sz="1100">
                <a:solidFill>
                  <a:srgbClr val="000000"/>
                </a:solidFill>
                <a:latin typeface="Arial Unicode MS"/>
                <a:cs typeface="Times New Roman"/>
              </a:rPr>
              <a:t>(p</a:t>
            </a:r>
            <a:r>
              <a:rPr lang="en-US" sz="1100">
                <a:solidFill>
                  <a:srgbClr val="000000"/>
                </a:solidFill>
                <a:latin typeface="Times New Roman"/>
                <a:cs typeface="Times New Roman"/>
              </a:rPr>
              <a:t> =</a:t>
            </a:r>
            <a:r>
              <a:rPr lang="en-US" sz="1100">
                <a:solidFill>
                  <a:srgbClr val="000000"/>
                </a:solidFill>
                <a:latin typeface="Arial Unicode MS"/>
                <a:cs typeface="Times New Roman"/>
              </a:rPr>
              <a:t> 0.35) </a:t>
            </a:r>
          </a:p>
          <a:p>
            <a:pPr>
              <a:lnSpc>
                <a:spcPts val="994"/>
              </a:lnSpc>
            </a:pPr>
            <a:endParaRPr lang="en-US" sz="1100">
              <a:solidFill>
                <a:srgbClr val="000000"/>
              </a:solidFill>
              <a:latin typeface="Times New Roman"/>
            </a:endParaRPr>
          </a:p>
        </p:txBody>
      </p:sp>
      <p:sp>
        <p:nvSpPr>
          <p:cNvPr id="17" name="TextBox 16"/>
          <p:cNvSpPr txBox="1"/>
          <p:nvPr/>
        </p:nvSpPr>
        <p:spPr>
          <a:xfrm>
            <a:off x="3384797" y="4513169"/>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0.31 </a:t>
            </a:r>
          </a:p>
          <a:p>
            <a:pPr>
              <a:lnSpc>
                <a:spcPts val="1192"/>
              </a:lnSpc>
            </a:pPr>
            <a:endParaRPr lang="en-US" sz="1100">
              <a:solidFill>
                <a:srgbClr val="000000"/>
              </a:solidFill>
              <a:latin typeface="Times New Roman"/>
            </a:endParaRPr>
          </a:p>
        </p:txBody>
      </p:sp>
      <p:sp>
        <p:nvSpPr>
          <p:cNvPr id="18" name="TextBox 17"/>
          <p:cNvSpPr txBox="1"/>
          <p:nvPr/>
        </p:nvSpPr>
        <p:spPr>
          <a:xfrm>
            <a:off x="3384796" y="4664450"/>
            <a:ext cx="716543"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0.049) </a:t>
            </a:r>
          </a:p>
          <a:p>
            <a:pPr>
              <a:lnSpc>
                <a:spcPts val="994"/>
              </a:lnSpc>
            </a:pPr>
            <a:endParaRPr lang="en-US" sz="1100">
              <a:solidFill>
                <a:srgbClr val="000000"/>
              </a:solidFill>
              <a:latin typeface="Times New Roman"/>
            </a:endParaRPr>
          </a:p>
        </p:txBody>
      </p:sp>
      <p:sp>
        <p:nvSpPr>
          <p:cNvPr id="19" name="TextBox 18"/>
          <p:cNvSpPr txBox="1"/>
          <p:nvPr/>
        </p:nvSpPr>
        <p:spPr>
          <a:xfrm>
            <a:off x="3258498" y="5546912"/>
            <a:ext cx="1211551" cy="305513"/>
          </a:xfrm>
          <a:prstGeom prst="rect">
            <a:avLst/>
          </a:prstGeom>
          <a:noFill/>
        </p:spPr>
        <p:txBody>
          <a:bodyPr vert="horz" wrap="none" lIns="0" tIns="0" rIns="0" bIns="0" rtlCol="0">
            <a:spAutoFit/>
          </a:bodyPr>
          <a:lstStyle/>
          <a:p>
            <a:pPr defTabSz="1817187" fontAlgn="auto">
              <a:lnSpc>
                <a:spcPts val="1192"/>
              </a:lnSpc>
              <a:spcBef>
                <a:spcPts val="0"/>
              </a:spcBef>
              <a:spcAft>
                <a:spcPts val="0"/>
              </a:spcAft>
              <a:tabLst>
                <a:tab pos="429058" algn="l"/>
                <a:tab pos="933832" algn="l"/>
              </a:tabLst>
            </a:pPr>
            <a:r>
              <a:rPr lang="en-US" sz="1100">
                <a:solidFill>
                  <a:srgbClr val="000000"/>
                </a:solidFill>
                <a:latin typeface="Arial Unicode MS"/>
              </a:rPr>
              <a:t>0 	400 	800 </a:t>
            </a:r>
          </a:p>
          <a:p>
            <a:pPr defTabSz="1817187" fontAlgn="auto">
              <a:lnSpc>
                <a:spcPts val="1192"/>
              </a:lnSpc>
              <a:spcBef>
                <a:spcPts val="0"/>
              </a:spcBef>
              <a:spcAft>
                <a:spcPts val="0"/>
              </a:spcAft>
              <a:tabLst>
                <a:tab pos="429058" algn="l"/>
                <a:tab pos="933832" algn="l"/>
              </a:tabLst>
            </a:pPr>
            <a:endParaRPr lang="en-US" sz="1100">
              <a:solidFill>
                <a:srgbClr val="000000"/>
              </a:solidFill>
              <a:latin typeface="Arial Unicode MS"/>
            </a:endParaRPr>
          </a:p>
        </p:txBody>
      </p:sp>
      <p:sp>
        <p:nvSpPr>
          <p:cNvPr id="20" name="TextBox 19"/>
          <p:cNvSpPr txBox="1"/>
          <p:nvPr/>
        </p:nvSpPr>
        <p:spPr>
          <a:xfrm>
            <a:off x="5102454" y="453838"/>
            <a:ext cx="1117294" cy="461665"/>
          </a:xfrm>
          <a:prstGeom prst="rect">
            <a:avLst/>
          </a:prstGeom>
          <a:noFill/>
        </p:spPr>
        <p:txBody>
          <a:bodyPr vert="horz" wrap="none" lIns="0" tIns="0" rIns="0" bIns="0" rtlCol="0">
            <a:spAutoFit/>
          </a:bodyPr>
          <a:lstStyle/>
          <a:p>
            <a:pPr>
              <a:lnSpc>
                <a:spcPts val="1789"/>
              </a:lnSpc>
            </a:pPr>
            <a:r>
              <a:rPr lang="en-US" sz="1600">
                <a:solidFill>
                  <a:srgbClr val="000000"/>
                </a:solidFill>
                <a:latin typeface="Arial Unicode MS"/>
              </a:rPr>
              <a:t>(c) Daphnia </a:t>
            </a:r>
          </a:p>
          <a:p>
            <a:pPr>
              <a:lnSpc>
                <a:spcPts val="1789"/>
              </a:lnSpc>
            </a:pPr>
            <a:endParaRPr lang="en-US"/>
          </a:p>
        </p:txBody>
      </p:sp>
      <p:sp>
        <p:nvSpPr>
          <p:cNvPr id="21" name="TextBox 20"/>
          <p:cNvSpPr txBox="1"/>
          <p:nvPr/>
        </p:nvSpPr>
        <p:spPr>
          <a:xfrm>
            <a:off x="5077194" y="1714500"/>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0.72 </a:t>
            </a:r>
          </a:p>
          <a:p>
            <a:pPr>
              <a:lnSpc>
                <a:spcPts val="1192"/>
              </a:lnSpc>
            </a:pPr>
            <a:endParaRPr lang="en-US" sz="1100">
              <a:solidFill>
                <a:srgbClr val="000000"/>
              </a:solidFill>
              <a:latin typeface="Times New Roman"/>
            </a:endParaRPr>
          </a:p>
        </p:txBody>
      </p:sp>
      <p:sp>
        <p:nvSpPr>
          <p:cNvPr id="22" name="TextBox 21"/>
          <p:cNvSpPr txBox="1"/>
          <p:nvPr/>
        </p:nvSpPr>
        <p:spPr>
          <a:xfrm>
            <a:off x="5077193" y="1865781"/>
            <a:ext cx="795089"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0.0059) </a:t>
            </a:r>
          </a:p>
          <a:p>
            <a:pPr>
              <a:lnSpc>
                <a:spcPts val="994"/>
              </a:lnSpc>
            </a:pPr>
            <a:endParaRPr lang="en-US" sz="1100">
              <a:solidFill>
                <a:srgbClr val="000000"/>
              </a:solidFill>
              <a:latin typeface="Times New Roman"/>
            </a:endParaRPr>
          </a:p>
        </p:txBody>
      </p:sp>
      <p:sp>
        <p:nvSpPr>
          <p:cNvPr id="23" name="TextBox 22"/>
          <p:cNvSpPr txBox="1"/>
          <p:nvPr/>
        </p:nvSpPr>
        <p:spPr>
          <a:xfrm>
            <a:off x="5077193" y="2748243"/>
            <a:ext cx="320601"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 </a:t>
            </a:r>
          </a:p>
          <a:p>
            <a:pPr>
              <a:lnSpc>
                <a:spcPts val="1192"/>
              </a:lnSpc>
            </a:pPr>
            <a:endParaRPr lang="en-US" sz="1100">
              <a:solidFill>
                <a:srgbClr val="000000"/>
              </a:solidFill>
              <a:latin typeface="Times New Roman"/>
            </a:endParaRPr>
          </a:p>
        </p:txBody>
      </p:sp>
      <p:sp>
        <p:nvSpPr>
          <p:cNvPr id="24" name="TextBox 23"/>
          <p:cNvSpPr txBox="1"/>
          <p:nvPr/>
        </p:nvSpPr>
        <p:spPr>
          <a:xfrm>
            <a:off x="5077193" y="2899523"/>
            <a:ext cx="442429"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1) </a:t>
            </a:r>
          </a:p>
          <a:p>
            <a:pPr>
              <a:lnSpc>
                <a:spcPts val="994"/>
              </a:lnSpc>
            </a:pPr>
            <a:endParaRPr lang="en-US" sz="1100">
              <a:solidFill>
                <a:srgbClr val="000000"/>
              </a:solidFill>
              <a:latin typeface="Times New Roman"/>
            </a:endParaRPr>
          </a:p>
        </p:txBody>
      </p:sp>
      <p:sp>
        <p:nvSpPr>
          <p:cNvPr id="25" name="TextBox 24"/>
          <p:cNvSpPr txBox="1"/>
          <p:nvPr/>
        </p:nvSpPr>
        <p:spPr>
          <a:xfrm>
            <a:off x="5077194" y="3630706"/>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0.61 </a:t>
            </a:r>
          </a:p>
          <a:p>
            <a:pPr>
              <a:lnSpc>
                <a:spcPts val="1192"/>
              </a:lnSpc>
            </a:pPr>
            <a:endParaRPr lang="en-US" sz="1100">
              <a:solidFill>
                <a:srgbClr val="000000"/>
              </a:solidFill>
              <a:latin typeface="Times New Roman"/>
            </a:endParaRPr>
          </a:p>
        </p:txBody>
      </p:sp>
      <p:sp>
        <p:nvSpPr>
          <p:cNvPr id="26" name="TextBox 25"/>
          <p:cNvSpPr txBox="1"/>
          <p:nvPr/>
        </p:nvSpPr>
        <p:spPr>
          <a:xfrm>
            <a:off x="5077193" y="3781986"/>
            <a:ext cx="716543"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0.025) </a:t>
            </a:r>
          </a:p>
          <a:p>
            <a:pPr>
              <a:lnSpc>
                <a:spcPts val="994"/>
              </a:lnSpc>
            </a:pPr>
            <a:endParaRPr lang="en-US" sz="1100">
              <a:solidFill>
                <a:srgbClr val="000000"/>
              </a:solidFill>
              <a:latin typeface="Times New Roman"/>
            </a:endParaRPr>
          </a:p>
        </p:txBody>
      </p:sp>
      <p:sp>
        <p:nvSpPr>
          <p:cNvPr id="27" name="TextBox 26"/>
          <p:cNvSpPr txBox="1"/>
          <p:nvPr/>
        </p:nvSpPr>
        <p:spPr>
          <a:xfrm>
            <a:off x="5077194" y="4513169"/>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0.72 </a:t>
            </a:r>
          </a:p>
          <a:p>
            <a:pPr>
              <a:lnSpc>
                <a:spcPts val="1192"/>
              </a:lnSpc>
            </a:pPr>
            <a:endParaRPr lang="en-US" sz="1100">
              <a:solidFill>
                <a:srgbClr val="000000"/>
              </a:solidFill>
              <a:latin typeface="Times New Roman"/>
            </a:endParaRPr>
          </a:p>
        </p:txBody>
      </p:sp>
      <p:sp>
        <p:nvSpPr>
          <p:cNvPr id="28" name="TextBox 27"/>
          <p:cNvSpPr txBox="1"/>
          <p:nvPr/>
        </p:nvSpPr>
        <p:spPr>
          <a:xfrm>
            <a:off x="5077193" y="4664449"/>
            <a:ext cx="795089" cy="307777"/>
          </a:xfrm>
          <a:prstGeom prst="rect">
            <a:avLst/>
          </a:prstGeom>
          <a:noFill/>
        </p:spPr>
        <p:txBody>
          <a:bodyPr vert="horz" wrap="none" lIns="0" tIns="0" rIns="0" bIns="0" rtlCol="0">
            <a:spAutoFit/>
          </a:bodyPr>
          <a:lstStyle/>
          <a:p>
            <a:pPr>
              <a:lnSpc>
                <a:spcPts val="1192"/>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0.0059) </a:t>
            </a:r>
          </a:p>
          <a:p>
            <a:pPr>
              <a:lnSpc>
                <a:spcPts val="1192"/>
              </a:lnSpc>
            </a:pPr>
            <a:endParaRPr lang="en-US" sz="1100">
              <a:solidFill>
                <a:srgbClr val="000000"/>
              </a:solidFill>
              <a:latin typeface="Times New Roman"/>
            </a:endParaRPr>
          </a:p>
        </p:txBody>
      </p:sp>
      <p:sp>
        <p:nvSpPr>
          <p:cNvPr id="29" name="TextBox 28"/>
          <p:cNvSpPr txBox="1"/>
          <p:nvPr/>
        </p:nvSpPr>
        <p:spPr>
          <a:xfrm>
            <a:off x="4875117" y="5546912"/>
            <a:ext cx="1237057" cy="305513"/>
          </a:xfrm>
          <a:prstGeom prst="rect">
            <a:avLst/>
          </a:prstGeom>
          <a:noFill/>
        </p:spPr>
        <p:txBody>
          <a:bodyPr vert="horz" wrap="none" lIns="0" tIns="0" rIns="0" bIns="0" rtlCol="0">
            <a:spAutoFit/>
          </a:bodyPr>
          <a:lstStyle/>
          <a:p>
            <a:pPr defTabSz="1817187" fontAlgn="auto">
              <a:lnSpc>
                <a:spcPts val="1192"/>
              </a:lnSpc>
              <a:spcBef>
                <a:spcPts val="0"/>
              </a:spcBef>
              <a:spcAft>
                <a:spcPts val="0"/>
              </a:spcAft>
              <a:tabLst>
                <a:tab pos="479535" algn="l"/>
                <a:tab pos="959071" algn="l"/>
              </a:tabLst>
            </a:pPr>
            <a:r>
              <a:rPr lang="en-US" sz="1100">
                <a:solidFill>
                  <a:srgbClr val="000000"/>
                </a:solidFill>
                <a:latin typeface="Arial Unicode MS"/>
              </a:rPr>
              <a:t>160 	200 	240 </a:t>
            </a:r>
          </a:p>
          <a:p>
            <a:pPr defTabSz="1817187" fontAlgn="auto">
              <a:lnSpc>
                <a:spcPts val="1192"/>
              </a:lnSpc>
              <a:spcBef>
                <a:spcPts val="0"/>
              </a:spcBef>
              <a:spcAft>
                <a:spcPts val="0"/>
              </a:spcAft>
              <a:tabLst>
                <a:tab pos="479535" algn="l"/>
                <a:tab pos="959071" algn="l"/>
              </a:tabLst>
            </a:pPr>
            <a:endParaRPr lang="en-US" sz="1100">
              <a:solidFill>
                <a:srgbClr val="000000"/>
              </a:solidFill>
              <a:latin typeface="Arial Unicode MS"/>
            </a:endParaRPr>
          </a:p>
        </p:txBody>
      </p:sp>
      <p:sp>
        <p:nvSpPr>
          <p:cNvPr id="30" name="TextBox 29"/>
          <p:cNvSpPr txBox="1"/>
          <p:nvPr/>
        </p:nvSpPr>
        <p:spPr>
          <a:xfrm>
            <a:off x="6643294" y="453838"/>
            <a:ext cx="1508426" cy="461665"/>
          </a:xfrm>
          <a:prstGeom prst="rect">
            <a:avLst/>
          </a:prstGeom>
          <a:noFill/>
        </p:spPr>
        <p:txBody>
          <a:bodyPr vert="horz" wrap="none" lIns="0" tIns="0" rIns="0" bIns="0" rtlCol="0">
            <a:spAutoFit/>
          </a:bodyPr>
          <a:lstStyle/>
          <a:p>
            <a:pPr>
              <a:lnSpc>
                <a:spcPts val="1789"/>
              </a:lnSpc>
            </a:pPr>
            <a:r>
              <a:rPr lang="en-US" sz="1600">
                <a:solidFill>
                  <a:srgbClr val="000000"/>
                </a:solidFill>
                <a:latin typeface="Arial Unicode MS"/>
              </a:rPr>
              <a:t>(d) Glaciation III </a:t>
            </a:r>
          </a:p>
          <a:p>
            <a:pPr>
              <a:lnSpc>
                <a:spcPts val="1789"/>
              </a:lnSpc>
            </a:pPr>
            <a:endParaRPr lang="en-US"/>
          </a:p>
        </p:txBody>
      </p:sp>
      <p:sp>
        <p:nvSpPr>
          <p:cNvPr id="31" name="TextBox 30"/>
          <p:cNvSpPr txBox="1"/>
          <p:nvPr/>
        </p:nvSpPr>
        <p:spPr>
          <a:xfrm>
            <a:off x="6794852" y="1790140"/>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0.93 </a:t>
            </a:r>
          </a:p>
          <a:p>
            <a:pPr>
              <a:lnSpc>
                <a:spcPts val="1192"/>
              </a:lnSpc>
            </a:pPr>
            <a:endParaRPr lang="en-US" sz="1100">
              <a:solidFill>
                <a:srgbClr val="000000"/>
              </a:solidFill>
              <a:latin typeface="Times New Roman"/>
            </a:endParaRPr>
          </a:p>
        </p:txBody>
      </p:sp>
      <p:sp>
        <p:nvSpPr>
          <p:cNvPr id="32" name="TextBox 31"/>
          <p:cNvSpPr txBox="1"/>
          <p:nvPr/>
        </p:nvSpPr>
        <p:spPr>
          <a:xfrm>
            <a:off x="6794852" y="1941420"/>
            <a:ext cx="806311"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&lt;2e-16) </a:t>
            </a:r>
          </a:p>
          <a:p>
            <a:pPr>
              <a:lnSpc>
                <a:spcPts val="994"/>
              </a:lnSpc>
            </a:pPr>
            <a:endParaRPr lang="en-US" sz="1100">
              <a:solidFill>
                <a:srgbClr val="000000"/>
              </a:solidFill>
              <a:latin typeface="Times New Roman"/>
            </a:endParaRPr>
          </a:p>
        </p:txBody>
      </p:sp>
      <p:sp>
        <p:nvSpPr>
          <p:cNvPr id="33" name="TextBox 32"/>
          <p:cNvSpPr txBox="1"/>
          <p:nvPr/>
        </p:nvSpPr>
        <p:spPr>
          <a:xfrm>
            <a:off x="6794852" y="2798669"/>
            <a:ext cx="516167"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0.64 </a:t>
            </a:r>
          </a:p>
          <a:p>
            <a:pPr>
              <a:lnSpc>
                <a:spcPts val="1192"/>
              </a:lnSpc>
            </a:pPr>
            <a:endParaRPr lang="en-US" sz="1100">
              <a:solidFill>
                <a:srgbClr val="000000"/>
              </a:solidFill>
              <a:latin typeface="Times New Roman"/>
            </a:endParaRPr>
          </a:p>
        </p:txBody>
      </p:sp>
      <p:sp>
        <p:nvSpPr>
          <p:cNvPr id="34" name="TextBox 33"/>
          <p:cNvSpPr txBox="1"/>
          <p:nvPr/>
        </p:nvSpPr>
        <p:spPr>
          <a:xfrm>
            <a:off x="6794851" y="2924736"/>
            <a:ext cx="84157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3.6e-13) </a:t>
            </a:r>
          </a:p>
          <a:p>
            <a:pPr>
              <a:lnSpc>
                <a:spcPts val="994"/>
              </a:lnSpc>
            </a:pPr>
            <a:endParaRPr lang="en-US" sz="1100">
              <a:solidFill>
                <a:srgbClr val="000000"/>
              </a:solidFill>
              <a:latin typeface="Times New Roman"/>
            </a:endParaRPr>
          </a:p>
        </p:txBody>
      </p:sp>
      <p:sp>
        <p:nvSpPr>
          <p:cNvPr id="35" name="TextBox 34"/>
          <p:cNvSpPr txBox="1"/>
          <p:nvPr/>
        </p:nvSpPr>
        <p:spPr>
          <a:xfrm>
            <a:off x="6794852" y="3605493"/>
            <a:ext cx="562655" cy="307777"/>
          </a:xfrm>
          <a:prstGeom prst="rect">
            <a:avLst/>
          </a:prstGeom>
          <a:noFill/>
        </p:spPr>
        <p:txBody>
          <a:bodyPr vert="horz" wrap="none" lIns="0" tIns="0" rIns="0" bIns="0" rtlCol="0">
            <a:spAutoFit/>
          </a:bodyPr>
          <a:lstStyle/>
          <a:p>
            <a:pPr>
              <a:lnSpc>
                <a:spcPts val="1192"/>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-0.54 </a:t>
            </a:r>
          </a:p>
          <a:p>
            <a:pPr>
              <a:lnSpc>
                <a:spcPts val="1192"/>
              </a:lnSpc>
            </a:pPr>
            <a:endParaRPr lang="en-US" sz="1100">
              <a:solidFill>
                <a:srgbClr val="000000"/>
              </a:solidFill>
              <a:latin typeface="Times New Roman"/>
            </a:endParaRPr>
          </a:p>
        </p:txBody>
      </p:sp>
      <p:sp>
        <p:nvSpPr>
          <p:cNvPr id="36" name="TextBox 35"/>
          <p:cNvSpPr txBox="1"/>
          <p:nvPr/>
        </p:nvSpPr>
        <p:spPr>
          <a:xfrm>
            <a:off x="6794851" y="3756773"/>
            <a:ext cx="841577" cy="256480"/>
          </a:xfrm>
          <a:prstGeom prst="rect">
            <a:avLst/>
          </a:prstGeom>
          <a:noFill/>
        </p:spPr>
        <p:txBody>
          <a:bodyPr vert="horz" wrap="none" lIns="0" tIns="0" rIns="0" bIns="0" rtlCol="0">
            <a:spAutoFit/>
          </a:bodyPr>
          <a:lstStyle/>
          <a:p>
            <a:pPr>
              <a:lnSpc>
                <a:spcPts val="994"/>
              </a:lnSpc>
            </a:pPr>
            <a:r>
              <a:rPr lang="en-US" sz="1100">
                <a:solidFill>
                  <a:srgbClr val="000000"/>
                </a:solidFill>
                <a:latin typeface="Arial Unicode MS"/>
              </a:rPr>
              <a:t>(p</a:t>
            </a:r>
            <a:r>
              <a:rPr lang="en-US" sz="1100">
                <a:solidFill>
                  <a:srgbClr val="000000"/>
                </a:solidFill>
                <a:latin typeface="Times New Roman"/>
              </a:rPr>
              <a:t> =</a:t>
            </a:r>
            <a:r>
              <a:rPr lang="en-US" sz="1100">
                <a:solidFill>
                  <a:srgbClr val="000000"/>
                </a:solidFill>
                <a:latin typeface="Arial Unicode MS"/>
              </a:rPr>
              <a:t> 9.2e-10) </a:t>
            </a:r>
          </a:p>
          <a:p>
            <a:pPr>
              <a:lnSpc>
                <a:spcPts val="994"/>
              </a:lnSpc>
            </a:pPr>
            <a:endParaRPr lang="en-US" sz="1100">
              <a:solidFill>
                <a:srgbClr val="000000"/>
              </a:solidFill>
              <a:latin typeface="Times New Roman"/>
            </a:endParaRPr>
          </a:p>
        </p:txBody>
      </p:sp>
      <p:sp>
        <p:nvSpPr>
          <p:cNvPr id="37" name="TextBox 36"/>
          <p:cNvSpPr txBox="1"/>
          <p:nvPr/>
        </p:nvSpPr>
        <p:spPr>
          <a:xfrm>
            <a:off x="6794851" y="4588810"/>
            <a:ext cx="637995" cy="384721"/>
          </a:xfrm>
          <a:prstGeom prst="rect">
            <a:avLst/>
          </a:prstGeom>
          <a:noFill/>
        </p:spPr>
        <p:txBody>
          <a:bodyPr vert="horz" wrap="none" lIns="0" tIns="0" rIns="0" bIns="0" rtlCol="0">
            <a:spAutoFit/>
          </a:bodyPr>
          <a:lstStyle/>
          <a:p>
            <a:pPr>
              <a:lnSpc>
                <a:spcPts val="994"/>
              </a:lnSpc>
            </a:pPr>
            <a:r>
              <a:rPr lang="el-GR" smtClean="0">
                <a:latin typeface="Times New Roman"/>
                <a:cs typeface="Times New Roman"/>
              </a:rPr>
              <a:t>τ</a:t>
            </a:r>
            <a:r>
              <a:rPr lang="el-GR" sz="1100">
                <a:solidFill>
                  <a:srgbClr val="000000"/>
                </a:solidFill>
                <a:latin typeface="Times New Roman"/>
                <a:cs typeface="Times New Roman"/>
              </a:rPr>
              <a:t>=</a:t>
            </a:r>
            <a:r>
              <a:rPr lang="el-GR" sz="1100">
                <a:solidFill>
                  <a:srgbClr val="000000"/>
                </a:solidFill>
                <a:latin typeface="Arial Unicode MS"/>
                <a:cs typeface="Times New Roman"/>
              </a:rPr>
              <a:t>0.11 </a:t>
            </a:r>
            <a:r>
              <a:rPr lang="en-US" sz="1100">
                <a:solidFill>
                  <a:srgbClr val="000000"/>
                </a:solidFill>
                <a:latin typeface="Arial Unicode MS"/>
                <a:cs typeface="Times New Roman"/>
              </a:rPr>
              <a:t/>
            </a:r>
            <a:br>
              <a:rPr lang="en-US" sz="1100">
                <a:solidFill>
                  <a:srgbClr val="000000"/>
                </a:solidFill>
                <a:latin typeface="Arial Unicode MS"/>
                <a:cs typeface="Times New Roman"/>
              </a:rPr>
            </a:br>
            <a:r>
              <a:rPr lang="en-US" sz="1100">
                <a:solidFill>
                  <a:srgbClr val="000000"/>
                </a:solidFill>
                <a:latin typeface="Arial Unicode MS"/>
                <a:cs typeface="Times New Roman"/>
              </a:rPr>
              <a:t>(p</a:t>
            </a:r>
            <a:r>
              <a:rPr lang="en-US" sz="1100">
                <a:solidFill>
                  <a:srgbClr val="000000"/>
                </a:solidFill>
                <a:latin typeface="Times New Roman"/>
                <a:cs typeface="Times New Roman"/>
              </a:rPr>
              <a:t> =</a:t>
            </a:r>
            <a:r>
              <a:rPr lang="en-US" sz="1100">
                <a:solidFill>
                  <a:srgbClr val="000000"/>
                </a:solidFill>
                <a:latin typeface="Arial Unicode MS"/>
                <a:cs typeface="Times New Roman"/>
              </a:rPr>
              <a:t> 0.21) </a:t>
            </a:r>
          </a:p>
          <a:p>
            <a:pPr>
              <a:lnSpc>
                <a:spcPts val="994"/>
              </a:lnSpc>
            </a:pPr>
            <a:endParaRPr lang="en-US" sz="1100">
              <a:solidFill>
                <a:srgbClr val="000000"/>
              </a:solidFill>
              <a:latin typeface="Times New Roman"/>
            </a:endParaRPr>
          </a:p>
        </p:txBody>
      </p:sp>
      <p:sp>
        <p:nvSpPr>
          <p:cNvPr id="38" name="TextBox 37"/>
          <p:cNvSpPr txBox="1"/>
          <p:nvPr/>
        </p:nvSpPr>
        <p:spPr>
          <a:xfrm>
            <a:off x="6668553" y="5546912"/>
            <a:ext cx="1415602" cy="305513"/>
          </a:xfrm>
          <a:prstGeom prst="rect">
            <a:avLst/>
          </a:prstGeom>
          <a:noFill/>
        </p:spPr>
        <p:txBody>
          <a:bodyPr vert="horz" wrap="none" lIns="0" tIns="0" rIns="0" bIns="0" rtlCol="0">
            <a:spAutoFit/>
          </a:bodyPr>
          <a:lstStyle/>
          <a:p>
            <a:pPr defTabSz="1817187" fontAlgn="auto">
              <a:lnSpc>
                <a:spcPts val="1192"/>
              </a:lnSpc>
              <a:spcBef>
                <a:spcPts val="0"/>
              </a:spcBef>
              <a:spcAft>
                <a:spcPts val="0"/>
              </a:spcAft>
              <a:tabLst>
                <a:tab pos="302865" algn="l"/>
                <a:tab pos="984310" algn="l"/>
              </a:tabLst>
            </a:pPr>
            <a:r>
              <a:rPr lang="en-US" sz="1100">
                <a:solidFill>
                  <a:srgbClr val="000000"/>
                </a:solidFill>
                <a:latin typeface="Arial Unicode MS"/>
              </a:rPr>
              <a:t>0 	10000 	25000 </a:t>
            </a:r>
          </a:p>
          <a:p>
            <a:pPr defTabSz="1817187" fontAlgn="auto">
              <a:lnSpc>
                <a:spcPts val="1192"/>
              </a:lnSpc>
              <a:spcBef>
                <a:spcPts val="0"/>
              </a:spcBef>
              <a:spcAft>
                <a:spcPts val="0"/>
              </a:spcAft>
              <a:tabLst>
                <a:tab pos="302865" algn="l"/>
                <a:tab pos="984310" algn="l"/>
              </a:tabLst>
            </a:pPr>
            <a:endParaRPr lang="en-US" sz="1100">
              <a:solidFill>
                <a:srgbClr val="000000"/>
              </a:solidFill>
              <a:latin typeface="Arial Unicode MS"/>
            </a:endParaRPr>
          </a:p>
        </p:txBody>
      </p:sp>
      <p:sp>
        <p:nvSpPr>
          <p:cNvPr id="39" name="TextBox 38"/>
          <p:cNvSpPr txBox="1"/>
          <p:nvPr/>
        </p:nvSpPr>
        <p:spPr>
          <a:xfrm>
            <a:off x="4572000" y="5647766"/>
            <a:ext cx="462304" cy="249248"/>
          </a:xfrm>
          <a:prstGeom prst="rect">
            <a:avLst/>
          </a:prstGeom>
          <a:noFill/>
        </p:spPr>
        <p:txBody>
          <a:bodyPr vert="horz" wrap="none" lIns="0" tIns="0" rIns="0" bIns="0" rtlCol="0">
            <a:spAutoFit/>
          </a:bodyPr>
          <a:lstStyle/>
          <a:p>
            <a:r>
              <a:rPr lang="en-US" sz="1600">
                <a:solidFill>
                  <a:srgbClr val="000000"/>
                </a:solidFill>
                <a:latin typeface="Arial Unicode MS"/>
              </a:rPr>
              <a:t>Time</a:t>
            </a:r>
          </a:p>
        </p:txBody>
      </p:sp>
      <p:sp>
        <p:nvSpPr>
          <p:cNvPr id="40" name="TextBox 39"/>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1" name="TextBox 40"/>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42" name="TextBox 41"/>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72/77</a:t>
            </a:r>
          </a:p>
        </p:txBody>
      </p:sp>
    </p:spTree>
    <p:extLst>
      <p:ext uri="{BB962C8B-B14F-4D97-AF65-F5344CB8AC3E}">
        <p14:creationId xmlns:p14="http://schemas.microsoft.com/office/powerpoint/2010/main" val="46741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Simple analytic model</a:t>
            </a:r>
            <a:endParaRPr lang="en-US" dirty="0"/>
          </a:p>
        </p:txBody>
      </p:sp>
      <p:sp>
        <p:nvSpPr>
          <p:cNvPr id="29699" name="Content Placeholder 2"/>
          <p:cNvSpPr>
            <a:spLocks noGrp="1"/>
          </p:cNvSpPr>
          <p:nvPr>
            <p:ph idx="1"/>
          </p:nvPr>
        </p:nvSpPr>
        <p:spPr>
          <a:xfrm>
            <a:off x="457200" y="6019800"/>
            <a:ext cx="8229600" cy="495300"/>
          </a:xfrm>
        </p:spPr>
        <p:txBody>
          <a:bodyPr/>
          <a:lstStyle/>
          <a:p>
            <a:r>
              <a:rPr lang="en-US" dirty="0" smtClean="0"/>
              <a:t>Blackwood, Hastings, </a:t>
            </a:r>
            <a:r>
              <a:rPr lang="en-US" dirty="0" err="1" smtClean="0"/>
              <a:t>Mumby</a:t>
            </a:r>
            <a:r>
              <a:rPr lang="en-US" dirty="0" smtClean="0"/>
              <a:t>, </a:t>
            </a:r>
            <a:r>
              <a:rPr lang="en-US" dirty="0" err="1" smtClean="0"/>
              <a:t>Ecol</a:t>
            </a:r>
            <a:r>
              <a:rPr lang="en-US" dirty="0" smtClean="0"/>
              <a:t> </a:t>
            </a:r>
            <a:r>
              <a:rPr lang="en-US" dirty="0" err="1" smtClean="0"/>
              <a:t>Appl</a:t>
            </a:r>
            <a:r>
              <a:rPr lang="en-US" dirty="0" smtClean="0"/>
              <a:t> 2011; </a:t>
            </a:r>
            <a:r>
              <a:rPr lang="en-US" dirty="0" err="1" smtClean="0"/>
              <a:t>Theor</a:t>
            </a:r>
            <a:r>
              <a:rPr lang="en-US" dirty="0" smtClean="0"/>
              <a:t> </a:t>
            </a:r>
            <a:r>
              <a:rPr lang="en-US" dirty="0" err="1" smtClean="0"/>
              <a:t>Ecol</a:t>
            </a:r>
            <a:r>
              <a:rPr lang="en-US" dirty="0"/>
              <a:t> </a:t>
            </a:r>
            <a:r>
              <a:rPr lang="en-US" dirty="0" smtClean="0"/>
              <a:t>2012</a:t>
            </a:r>
            <a:endParaRPr lang="en-US" dirty="0" smtClean="0"/>
          </a:p>
        </p:txBody>
      </p:sp>
      <p:pic>
        <p:nvPicPr>
          <p:cNvPr id="29700" name="Picture 2"/>
          <p:cNvPicPr>
            <a:picLocks noChangeAspect="1" noChangeArrowheads="1"/>
          </p:cNvPicPr>
          <p:nvPr/>
        </p:nvPicPr>
        <p:blipFill>
          <a:blip r:embed="rId3" cstate="print"/>
          <a:srcRect/>
          <a:stretch>
            <a:fillRect/>
          </a:stretch>
        </p:blipFill>
        <p:spPr bwMode="auto">
          <a:xfrm>
            <a:off x="685800" y="2743200"/>
            <a:ext cx="6792913" cy="3086100"/>
          </a:xfrm>
          <a:prstGeom prst="rect">
            <a:avLst/>
          </a:prstGeom>
          <a:noFill/>
          <a:ln w="9525">
            <a:noFill/>
            <a:miter lim="800000"/>
            <a:headEnd/>
            <a:tailEnd/>
          </a:ln>
        </p:spPr>
      </p:pic>
      <p:sp>
        <p:nvSpPr>
          <p:cNvPr id="29701" name="TextBox 4"/>
          <p:cNvSpPr txBox="1">
            <a:spLocks noChangeArrowheads="1"/>
          </p:cNvSpPr>
          <p:nvPr/>
        </p:nvSpPr>
        <p:spPr bwMode="auto">
          <a:xfrm>
            <a:off x="2362200" y="2362200"/>
            <a:ext cx="1743075" cy="461963"/>
          </a:xfrm>
          <a:prstGeom prst="rect">
            <a:avLst/>
          </a:prstGeom>
          <a:noFill/>
          <a:ln w="9525">
            <a:noFill/>
            <a:miter lim="800000"/>
            <a:headEnd/>
            <a:tailEnd/>
          </a:ln>
        </p:spPr>
        <p:txBody>
          <a:bodyPr wrap="none">
            <a:spAutoFit/>
          </a:bodyPr>
          <a:lstStyle/>
          <a:p>
            <a:r>
              <a:rPr lang="en-US" sz="2400">
                <a:latin typeface="Calibri" pitchFamily="34" charset="0"/>
              </a:rPr>
              <a:t>Overgrowth </a:t>
            </a:r>
          </a:p>
        </p:txBody>
      </p:sp>
      <p:sp>
        <p:nvSpPr>
          <p:cNvPr id="6" name="Rectangle 5"/>
          <p:cNvSpPr/>
          <p:nvPr/>
        </p:nvSpPr>
        <p:spPr>
          <a:xfrm>
            <a:off x="2590800" y="2895600"/>
            <a:ext cx="1295400" cy="762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3" name="TextBox 6"/>
          <p:cNvSpPr txBox="1">
            <a:spLocks noChangeArrowheads="1"/>
          </p:cNvSpPr>
          <p:nvPr/>
        </p:nvSpPr>
        <p:spPr bwMode="auto">
          <a:xfrm>
            <a:off x="6096000" y="4038600"/>
            <a:ext cx="1743075" cy="461963"/>
          </a:xfrm>
          <a:prstGeom prst="rect">
            <a:avLst/>
          </a:prstGeom>
          <a:noFill/>
          <a:ln w="9525">
            <a:noFill/>
            <a:miter lim="800000"/>
            <a:headEnd/>
            <a:tailEnd/>
          </a:ln>
        </p:spPr>
        <p:txBody>
          <a:bodyPr wrap="none">
            <a:spAutoFit/>
          </a:bodyPr>
          <a:lstStyle/>
          <a:p>
            <a:r>
              <a:rPr lang="en-US" sz="2400">
                <a:latin typeface="Calibri" pitchFamily="34" charset="0"/>
              </a:rPr>
              <a:t>Overgrowth </a:t>
            </a:r>
          </a:p>
        </p:txBody>
      </p:sp>
      <p:sp>
        <p:nvSpPr>
          <p:cNvPr id="8" name="Rectangle 7"/>
          <p:cNvSpPr/>
          <p:nvPr/>
        </p:nvSpPr>
        <p:spPr>
          <a:xfrm>
            <a:off x="4876800" y="3886200"/>
            <a:ext cx="1295400" cy="762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8428270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73/77</a:t>
            </a:r>
          </a:p>
        </p:txBody>
      </p:sp>
    </p:spTree>
    <p:extLst>
      <p:ext uri="{BB962C8B-B14F-4D97-AF65-F5344CB8AC3E}">
        <p14:creationId xmlns:p14="http://schemas.microsoft.com/office/powerpoint/2010/main" val="35465487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43957" y="1714501"/>
            <a:ext cx="788677" cy="153888"/>
          </a:xfrm>
          <a:prstGeom prst="rect">
            <a:avLst/>
          </a:prstGeom>
          <a:noFill/>
        </p:spPr>
        <p:txBody>
          <a:bodyPr vert="horz" wrap="none" lIns="0" tIns="0" rIns="0" bIns="0" rtlCol="0">
            <a:spAutoFit/>
          </a:bodyPr>
          <a:lstStyle/>
          <a:p>
            <a:r>
              <a:rPr lang="en-US" sz="1000">
                <a:solidFill>
                  <a:srgbClr val="000000"/>
                </a:solidFill>
                <a:latin typeface="Arial Unicode MS"/>
              </a:rPr>
              <a:t>(a) Simulation</a:t>
            </a:r>
          </a:p>
        </p:txBody>
      </p:sp>
      <p:sp>
        <p:nvSpPr>
          <p:cNvPr id="4" name="TextBox 3"/>
          <p:cNvSpPr txBox="1"/>
          <p:nvPr/>
        </p:nvSpPr>
        <p:spPr>
          <a:xfrm>
            <a:off x="4344664" y="1714501"/>
            <a:ext cx="666849" cy="153888"/>
          </a:xfrm>
          <a:prstGeom prst="rect">
            <a:avLst/>
          </a:prstGeom>
          <a:noFill/>
        </p:spPr>
        <p:txBody>
          <a:bodyPr vert="horz" wrap="none" lIns="0" tIns="0" rIns="0" bIns="0" rtlCol="0">
            <a:spAutoFit/>
          </a:bodyPr>
          <a:lstStyle/>
          <a:p>
            <a:r>
              <a:rPr lang="en-US" sz="1000">
                <a:solidFill>
                  <a:srgbClr val="000000"/>
                </a:solidFill>
                <a:latin typeface="Arial Unicode MS"/>
              </a:rPr>
              <a:t>(b) Daphnia</a:t>
            </a:r>
          </a:p>
        </p:txBody>
      </p:sp>
      <p:sp>
        <p:nvSpPr>
          <p:cNvPr id="5" name="TextBox 4"/>
          <p:cNvSpPr txBox="1"/>
          <p:nvPr/>
        </p:nvSpPr>
        <p:spPr>
          <a:xfrm>
            <a:off x="6693812" y="1714501"/>
            <a:ext cx="894476" cy="153888"/>
          </a:xfrm>
          <a:prstGeom prst="rect">
            <a:avLst/>
          </a:prstGeom>
          <a:noFill/>
        </p:spPr>
        <p:txBody>
          <a:bodyPr vert="horz" wrap="none" lIns="0" tIns="0" rIns="0" bIns="0" rtlCol="0">
            <a:spAutoFit/>
          </a:bodyPr>
          <a:lstStyle/>
          <a:p>
            <a:r>
              <a:rPr lang="en-US" sz="1000">
                <a:solidFill>
                  <a:srgbClr val="000000"/>
                </a:solidFill>
                <a:latin typeface="Arial Unicode MS"/>
              </a:rPr>
              <a:t>(c) Glaciation III</a:t>
            </a:r>
          </a:p>
        </p:txBody>
      </p:sp>
      <p:sp>
        <p:nvSpPr>
          <p:cNvPr id="6" name="TextBox 5"/>
          <p:cNvSpPr txBox="1"/>
          <p:nvPr/>
        </p:nvSpPr>
        <p:spPr>
          <a:xfrm>
            <a:off x="2475447" y="3151655"/>
            <a:ext cx="626775" cy="107722"/>
          </a:xfrm>
          <a:prstGeom prst="rect">
            <a:avLst/>
          </a:prstGeom>
          <a:noFill/>
        </p:spPr>
        <p:txBody>
          <a:bodyPr vert="horz" wrap="none" lIns="0" tIns="0" rIns="0" bIns="0" rtlCol="0">
            <a:spAutoFit/>
          </a:bodyPr>
          <a:lstStyle/>
          <a:p>
            <a:r>
              <a:rPr lang="en-US" sz="700">
                <a:solidFill>
                  <a:srgbClr val="000000"/>
                </a:solidFill>
                <a:latin typeface="Arial Unicode MS"/>
              </a:rPr>
              <a:t>Likelihood, 0.85</a:t>
            </a:r>
          </a:p>
        </p:txBody>
      </p:sp>
      <p:sp>
        <p:nvSpPr>
          <p:cNvPr id="7" name="TextBox 6"/>
          <p:cNvSpPr txBox="1"/>
          <p:nvPr/>
        </p:nvSpPr>
        <p:spPr>
          <a:xfrm>
            <a:off x="4925635" y="3151655"/>
            <a:ext cx="626775" cy="107722"/>
          </a:xfrm>
          <a:prstGeom prst="rect">
            <a:avLst/>
          </a:prstGeom>
          <a:noFill/>
        </p:spPr>
        <p:txBody>
          <a:bodyPr vert="horz" wrap="none" lIns="0" tIns="0" rIns="0" bIns="0" rtlCol="0">
            <a:spAutoFit/>
          </a:bodyPr>
          <a:lstStyle/>
          <a:p>
            <a:r>
              <a:rPr lang="en-US" sz="700">
                <a:solidFill>
                  <a:srgbClr val="000000"/>
                </a:solidFill>
                <a:latin typeface="Arial Unicode MS"/>
              </a:rPr>
              <a:t>Likelihood, 0.87</a:t>
            </a:r>
          </a:p>
        </p:txBody>
      </p:sp>
      <p:sp>
        <p:nvSpPr>
          <p:cNvPr id="8" name="TextBox 7"/>
          <p:cNvSpPr txBox="1"/>
          <p:nvPr/>
        </p:nvSpPr>
        <p:spPr>
          <a:xfrm>
            <a:off x="7426343" y="3151655"/>
            <a:ext cx="501740" cy="107722"/>
          </a:xfrm>
          <a:prstGeom prst="rect">
            <a:avLst/>
          </a:prstGeom>
          <a:noFill/>
        </p:spPr>
        <p:txBody>
          <a:bodyPr vert="horz" wrap="none" lIns="0" tIns="0" rIns="0" bIns="0" rtlCol="0">
            <a:spAutoFit/>
          </a:bodyPr>
          <a:lstStyle/>
          <a:p>
            <a:r>
              <a:rPr lang="en-US" sz="700">
                <a:solidFill>
                  <a:srgbClr val="000000"/>
                </a:solidFill>
                <a:latin typeface="Arial Unicode MS"/>
              </a:rPr>
              <a:t>Likelihood, 1</a:t>
            </a:r>
          </a:p>
        </p:txBody>
      </p:sp>
      <p:sp>
        <p:nvSpPr>
          <p:cNvPr id="9" name="TextBox 8"/>
          <p:cNvSpPr txBox="1"/>
          <p:nvPr/>
        </p:nvSpPr>
        <p:spPr>
          <a:xfrm>
            <a:off x="2475448" y="3252508"/>
            <a:ext cx="528991" cy="107722"/>
          </a:xfrm>
          <a:prstGeom prst="rect">
            <a:avLst/>
          </a:prstGeom>
          <a:noFill/>
        </p:spPr>
        <p:txBody>
          <a:bodyPr vert="horz" wrap="none" lIns="0" tIns="0" rIns="0" bIns="0" rtlCol="0">
            <a:spAutoFit/>
          </a:bodyPr>
          <a:lstStyle/>
          <a:p>
            <a:r>
              <a:rPr lang="en-US" sz="700">
                <a:solidFill>
                  <a:srgbClr val="000000"/>
                </a:solidFill>
                <a:latin typeface="Arial Unicode MS"/>
              </a:rPr>
              <a:t>Variance, 0.8</a:t>
            </a:r>
          </a:p>
        </p:txBody>
      </p:sp>
      <p:sp>
        <p:nvSpPr>
          <p:cNvPr id="10" name="TextBox 9"/>
          <p:cNvSpPr txBox="1"/>
          <p:nvPr/>
        </p:nvSpPr>
        <p:spPr>
          <a:xfrm>
            <a:off x="4925637" y="3252508"/>
            <a:ext cx="578685" cy="107722"/>
          </a:xfrm>
          <a:prstGeom prst="rect">
            <a:avLst/>
          </a:prstGeom>
          <a:noFill/>
        </p:spPr>
        <p:txBody>
          <a:bodyPr vert="horz" wrap="none" lIns="0" tIns="0" rIns="0" bIns="0" rtlCol="0">
            <a:spAutoFit/>
          </a:bodyPr>
          <a:lstStyle/>
          <a:p>
            <a:r>
              <a:rPr lang="en-US" sz="700">
                <a:solidFill>
                  <a:srgbClr val="000000"/>
                </a:solidFill>
                <a:latin typeface="Arial Unicode MS"/>
              </a:rPr>
              <a:t>Variance, 0.59</a:t>
            </a:r>
          </a:p>
        </p:txBody>
      </p:sp>
      <p:sp>
        <p:nvSpPr>
          <p:cNvPr id="11" name="TextBox 10"/>
          <p:cNvSpPr txBox="1"/>
          <p:nvPr/>
        </p:nvSpPr>
        <p:spPr>
          <a:xfrm>
            <a:off x="7426344" y="3252508"/>
            <a:ext cx="578685" cy="107722"/>
          </a:xfrm>
          <a:prstGeom prst="rect">
            <a:avLst/>
          </a:prstGeom>
          <a:noFill/>
        </p:spPr>
        <p:txBody>
          <a:bodyPr vert="horz" wrap="none" lIns="0" tIns="0" rIns="0" bIns="0" rtlCol="0">
            <a:spAutoFit/>
          </a:bodyPr>
          <a:lstStyle/>
          <a:p>
            <a:r>
              <a:rPr lang="en-US" sz="700">
                <a:solidFill>
                  <a:srgbClr val="000000"/>
                </a:solidFill>
                <a:latin typeface="Arial Unicode MS"/>
              </a:rPr>
              <a:t>Variance, 0.46</a:t>
            </a:r>
          </a:p>
        </p:txBody>
      </p:sp>
      <p:sp>
        <p:nvSpPr>
          <p:cNvPr id="12" name="TextBox 11"/>
          <p:cNvSpPr txBox="1"/>
          <p:nvPr/>
        </p:nvSpPr>
        <p:spPr>
          <a:xfrm>
            <a:off x="2475447" y="3353361"/>
            <a:ext cx="565861" cy="107722"/>
          </a:xfrm>
          <a:prstGeom prst="rect">
            <a:avLst/>
          </a:prstGeom>
          <a:noFill/>
        </p:spPr>
        <p:txBody>
          <a:bodyPr vert="horz" wrap="none" lIns="0" tIns="0" rIns="0" bIns="0" rtlCol="0">
            <a:spAutoFit/>
          </a:bodyPr>
          <a:lstStyle/>
          <a:p>
            <a:r>
              <a:rPr lang="en-US" sz="700">
                <a:solidFill>
                  <a:srgbClr val="000000"/>
                </a:solidFill>
                <a:latin typeface="Arial Unicode MS"/>
              </a:rPr>
              <a:t>Autocorr, 0.51</a:t>
            </a:r>
          </a:p>
        </p:txBody>
      </p:sp>
      <p:sp>
        <p:nvSpPr>
          <p:cNvPr id="13" name="TextBox 12"/>
          <p:cNvSpPr txBox="1"/>
          <p:nvPr/>
        </p:nvSpPr>
        <p:spPr>
          <a:xfrm>
            <a:off x="4925635" y="3353361"/>
            <a:ext cx="565861" cy="107722"/>
          </a:xfrm>
          <a:prstGeom prst="rect">
            <a:avLst/>
          </a:prstGeom>
          <a:noFill/>
        </p:spPr>
        <p:txBody>
          <a:bodyPr vert="horz" wrap="none" lIns="0" tIns="0" rIns="0" bIns="0" rtlCol="0">
            <a:spAutoFit/>
          </a:bodyPr>
          <a:lstStyle/>
          <a:p>
            <a:r>
              <a:rPr lang="en-US" sz="700">
                <a:solidFill>
                  <a:srgbClr val="000000"/>
                </a:solidFill>
                <a:latin typeface="Arial Unicode MS"/>
              </a:rPr>
              <a:t>Autocorr, 0.56</a:t>
            </a:r>
          </a:p>
        </p:txBody>
      </p:sp>
      <p:sp>
        <p:nvSpPr>
          <p:cNvPr id="14" name="TextBox 13"/>
          <p:cNvSpPr txBox="1"/>
          <p:nvPr/>
        </p:nvSpPr>
        <p:spPr>
          <a:xfrm>
            <a:off x="7426342" y="3353361"/>
            <a:ext cx="516167" cy="107722"/>
          </a:xfrm>
          <a:prstGeom prst="rect">
            <a:avLst/>
          </a:prstGeom>
          <a:noFill/>
        </p:spPr>
        <p:txBody>
          <a:bodyPr vert="horz" wrap="none" lIns="0" tIns="0" rIns="0" bIns="0" rtlCol="0">
            <a:spAutoFit/>
          </a:bodyPr>
          <a:lstStyle/>
          <a:p>
            <a:r>
              <a:rPr lang="en-US" sz="700">
                <a:solidFill>
                  <a:srgbClr val="000000"/>
                </a:solidFill>
                <a:latin typeface="Arial Unicode MS"/>
              </a:rPr>
              <a:t>Autocorr, 0.4</a:t>
            </a:r>
          </a:p>
        </p:txBody>
      </p:sp>
      <p:sp>
        <p:nvSpPr>
          <p:cNvPr id="15" name="TextBox 14"/>
          <p:cNvSpPr txBox="1"/>
          <p:nvPr/>
        </p:nvSpPr>
        <p:spPr>
          <a:xfrm>
            <a:off x="2475448" y="3429001"/>
            <a:ext cx="394339" cy="107722"/>
          </a:xfrm>
          <a:prstGeom prst="rect">
            <a:avLst/>
          </a:prstGeom>
          <a:noFill/>
        </p:spPr>
        <p:txBody>
          <a:bodyPr vert="horz" wrap="none" lIns="0" tIns="0" rIns="0" bIns="0" rtlCol="0">
            <a:spAutoFit/>
          </a:bodyPr>
          <a:lstStyle/>
          <a:p>
            <a:r>
              <a:rPr lang="en-US" sz="700">
                <a:solidFill>
                  <a:srgbClr val="000000"/>
                </a:solidFill>
                <a:latin typeface="Arial Unicode MS"/>
              </a:rPr>
              <a:t>Skew, 0.5</a:t>
            </a:r>
          </a:p>
        </p:txBody>
      </p:sp>
      <p:sp>
        <p:nvSpPr>
          <p:cNvPr id="16" name="TextBox 15"/>
          <p:cNvSpPr txBox="1"/>
          <p:nvPr/>
        </p:nvSpPr>
        <p:spPr>
          <a:xfrm>
            <a:off x="4925635" y="3429001"/>
            <a:ext cx="444032" cy="107722"/>
          </a:xfrm>
          <a:prstGeom prst="rect">
            <a:avLst/>
          </a:prstGeom>
          <a:noFill/>
        </p:spPr>
        <p:txBody>
          <a:bodyPr vert="horz" wrap="none" lIns="0" tIns="0" rIns="0" bIns="0" rtlCol="0">
            <a:spAutoFit/>
          </a:bodyPr>
          <a:lstStyle/>
          <a:p>
            <a:r>
              <a:rPr lang="en-US" sz="700">
                <a:solidFill>
                  <a:srgbClr val="000000"/>
                </a:solidFill>
                <a:latin typeface="Arial Unicode MS"/>
              </a:rPr>
              <a:t>Skew, 0.56</a:t>
            </a:r>
          </a:p>
        </p:txBody>
      </p:sp>
      <p:sp>
        <p:nvSpPr>
          <p:cNvPr id="17" name="TextBox 16"/>
          <p:cNvSpPr txBox="1"/>
          <p:nvPr/>
        </p:nvSpPr>
        <p:spPr>
          <a:xfrm>
            <a:off x="7426342" y="3429001"/>
            <a:ext cx="444032" cy="107722"/>
          </a:xfrm>
          <a:prstGeom prst="rect">
            <a:avLst/>
          </a:prstGeom>
          <a:noFill/>
        </p:spPr>
        <p:txBody>
          <a:bodyPr vert="horz" wrap="none" lIns="0" tIns="0" rIns="0" bIns="0" rtlCol="0">
            <a:spAutoFit/>
          </a:bodyPr>
          <a:lstStyle/>
          <a:p>
            <a:r>
              <a:rPr lang="en-US" sz="700">
                <a:solidFill>
                  <a:srgbClr val="000000"/>
                </a:solidFill>
                <a:latin typeface="Arial Unicode MS"/>
              </a:rPr>
              <a:t>Skew, 0.48</a:t>
            </a:r>
          </a:p>
        </p:txBody>
      </p:sp>
      <p:sp>
        <p:nvSpPr>
          <p:cNvPr id="18" name="TextBox 17"/>
          <p:cNvSpPr txBox="1"/>
          <p:nvPr/>
        </p:nvSpPr>
        <p:spPr>
          <a:xfrm>
            <a:off x="2475447" y="3529854"/>
            <a:ext cx="349455" cy="107722"/>
          </a:xfrm>
          <a:prstGeom prst="rect">
            <a:avLst/>
          </a:prstGeom>
          <a:noFill/>
        </p:spPr>
        <p:txBody>
          <a:bodyPr vert="horz" wrap="none" lIns="0" tIns="0" rIns="0" bIns="0" rtlCol="0">
            <a:spAutoFit/>
          </a:bodyPr>
          <a:lstStyle/>
          <a:p>
            <a:r>
              <a:rPr lang="en-US" sz="700">
                <a:solidFill>
                  <a:srgbClr val="000000"/>
                </a:solidFill>
                <a:latin typeface="Arial Unicode MS"/>
              </a:rPr>
              <a:t>CV, 0.81</a:t>
            </a:r>
          </a:p>
        </p:txBody>
      </p:sp>
      <p:sp>
        <p:nvSpPr>
          <p:cNvPr id="19" name="TextBox 18"/>
          <p:cNvSpPr txBox="1"/>
          <p:nvPr/>
        </p:nvSpPr>
        <p:spPr>
          <a:xfrm>
            <a:off x="4925635" y="3529854"/>
            <a:ext cx="349455" cy="107722"/>
          </a:xfrm>
          <a:prstGeom prst="rect">
            <a:avLst/>
          </a:prstGeom>
          <a:noFill/>
        </p:spPr>
        <p:txBody>
          <a:bodyPr vert="horz" wrap="none" lIns="0" tIns="0" rIns="0" bIns="0" rtlCol="0">
            <a:spAutoFit/>
          </a:bodyPr>
          <a:lstStyle/>
          <a:p>
            <a:r>
              <a:rPr lang="en-US" sz="700">
                <a:solidFill>
                  <a:srgbClr val="000000"/>
                </a:solidFill>
                <a:latin typeface="Arial Unicode MS"/>
              </a:rPr>
              <a:t>CV, 0.65</a:t>
            </a:r>
          </a:p>
        </p:txBody>
      </p:sp>
      <p:sp>
        <p:nvSpPr>
          <p:cNvPr id="20" name="TextBox 19"/>
          <p:cNvSpPr txBox="1"/>
          <p:nvPr/>
        </p:nvSpPr>
        <p:spPr>
          <a:xfrm>
            <a:off x="7426342" y="3529854"/>
            <a:ext cx="349455" cy="107722"/>
          </a:xfrm>
          <a:prstGeom prst="rect">
            <a:avLst/>
          </a:prstGeom>
          <a:noFill/>
        </p:spPr>
        <p:txBody>
          <a:bodyPr vert="horz" wrap="none" lIns="0" tIns="0" rIns="0" bIns="0" rtlCol="0">
            <a:spAutoFit/>
          </a:bodyPr>
          <a:lstStyle/>
          <a:p>
            <a:r>
              <a:rPr lang="en-US" sz="700">
                <a:solidFill>
                  <a:srgbClr val="000000"/>
                </a:solidFill>
                <a:latin typeface="Arial Unicode MS"/>
              </a:rPr>
              <a:t>CV, 0.49</a:t>
            </a:r>
          </a:p>
        </p:txBody>
      </p:sp>
      <p:sp>
        <p:nvSpPr>
          <p:cNvPr id="21" name="TextBox 20"/>
          <p:cNvSpPr txBox="1"/>
          <p:nvPr/>
        </p:nvSpPr>
        <p:spPr>
          <a:xfrm>
            <a:off x="1364022"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0.0</a:t>
            </a:r>
          </a:p>
        </p:txBody>
      </p:sp>
      <p:sp>
        <p:nvSpPr>
          <p:cNvPr id="22" name="TextBox 21"/>
          <p:cNvSpPr txBox="1"/>
          <p:nvPr/>
        </p:nvSpPr>
        <p:spPr>
          <a:xfrm>
            <a:off x="1692398"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0.2</a:t>
            </a:r>
          </a:p>
        </p:txBody>
      </p:sp>
      <p:sp>
        <p:nvSpPr>
          <p:cNvPr id="23" name="TextBox 22"/>
          <p:cNvSpPr txBox="1"/>
          <p:nvPr/>
        </p:nvSpPr>
        <p:spPr>
          <a:xfrm>
            <a:off x="1995514"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0.4</a:t>
            </a:r>
          </a:p>
        </p:txBody>
      </p:sp>
      <p:sp>
        <p:nvSpPr>
          <p:cNvPr id="24" name="TextBox 23"/>
          <p:cNvSpPr txBox="1"/>
          <p:nvPr/>
        </p:nvSpPr>
        <p:spPr>
          <a:xfrm>
            <a:off x="2323889"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0.6</a:t>
            </a:r>
          </a:p>
        </p:txBody>
      </p:sp>
      <p:sp>
        <p:nvSpPr>
          <p:cNvPr id="25" name="TextBox 24"/>
          <p:cNvSpPr txBox="1"/>
          <p:nvPr/>
        </p:nvSpPr>
        <p:spPr>
          <a:xfrm>
            <a:off x="2627005"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0.8</a:t>
            </a:r>
          </a:p>
        </p:txBody>
      </p:sp>
      <p:sp>
        <p:nvSpPr>
          <p:cNvPr id="26" name="TextBox 25"/>
          <p:cNvSpPr txBox="1"/>
          <p:nvPr/>
        </p:nvSpPr>
        <p:spPr>
          <a:xfrm>
            <a:off x="2930121"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1.0</a:t>
            </a:r>
          </a:p>
        </p:txBody>
      </p:sp>
      <p:sp>
        <p:nvSpPr>
          <p:cNvPr id="27" name="TextBox 26"/>
          <p:cNvSpPr txBox="1"/>
          <p:nvPr/>
        </p:nvSpPr>
        <p:spPr>
          <a:xfrm>
            <a:off x="3814210"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0.0</a:t>
            </a:r>
          </a:p>
        </p:txBody>
      </p:sp>
      <p:sp>
        <p:nvSpPr>
          <p:cNvPr id="28" name="TextBox 27"/>
          <p:cNvSpPr txBox="1"/>
          <p:nvPr/>
        </p:nvSpPr>
        <p:spPr>
          <a:xfrm>
            <a:off x="4142586"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0.2</a:t>
            </a:r>
          </a:p>
        </p:txBody>
      </p:sp>
      <p:sp>
        <p:nvSpPr>
          <p:cNvPr id="29" name="TextBox 28"/>
          <p:cNvSpPr txBox="1"/>
          <p:nvPr/>
        </p:nvSpPr>
        <p:spPr>
          <a:xfrm>
            <a:off x="4445702"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0.4</a:t>
            </a:r>
          </a:p>
        </p:txBody>
      </p:sp>
      <p:sp>
        <p:nvSpPr>
          <p:cNvPr id="30" name="TextBox 29"/>
          <p:cNvSpPr txBox="1"/>
          <p:nvPr/>
        </p:nvSpPr>
        <p:spPr>
          <a:xfrm>
            <a:off x="4748818"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0.6</a:t>
            </a:r>
          </a:p>
        </p:txBody>
      </p:sp>
      <p:sp>
        <p:nvSpPr>
          <p:cNvPr id="31" name="TextBox 30"/>
          <p:cNvSpPr txBox="1"/>
          <p:nvPr/>
        </p:nvSpPr>
        <p:spPr>
          <a:xfrm>
            <a:off x="5077193"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0.8</a:t>
            </a:r>
          </a:p>
        </p:txBody>
      </p:sp>
      <p:sp>
        <p:nvSpPr>
          <p:cNvPr id="32" name="TextBox 31"/>
          <p:cNvSpPr txBox="1"/>
          <p:nvPr/>
        </p:nvSpPr>
        <p:spPr>
          <a:xfrm>
            <a:off x="5380309"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1.0</a:t>
            </a:r>
          </a:p>
        </p:txBody>
      </p:sp>
      <p:sp>
        <p:nvSpPr>
          <p:cNvPr id="33" name="TextBox 32"/>
          <p:cNvSpPr txBox="1"/>
          <p:nvPr/>
        </p:nvSpPr>
        <p:spPr>
          <a:xfrm>
            <a:off x="6264398"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0.0</a:t>
            </a:r>
          </a:p>
        </p:txBody>
      </p:sp>
      <p:sp>
        <p:nvSpPr>
          <p:cNvPr id="34" name="TextBox 33"/>
          <p:cNvSpPr txBox="1"/>
          <p:nvPr/>
        </p:nvSpPr>
        <p:spPr>
          <a:xfrm>
            <a:off x="6567514"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0.2</a:t>
            </a:r>
          </a:p>
        </p:txBody>
      </p:sp>
      <p:sp>
        <p:nvSpPr>
          <p:cNvPr id="35" name="TextBox 34"/>
          <p:cNvSpPr txBox="1"/>
          <p:nvPr/>
        </p:nvSpPr>
        <p:spPr>
          <a:xfrm>
            <a:off x="6895889"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0.4</a:t>
            </a:r>
          </a:p>
        </p:txBody>
      </p:sp>
      <p:sp>
        <p:nvSpPr>
          <p:cNvPr id="36" name="TextBox 35"/>
          <p:cNvSpPr txBox="1"/>
          <p:nvPr/>
        </p:nvSpPr>
        <p:spPr>
          <a:xfrm>
            <a:off x="7199005"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0.6</a:t>
            </a:r>
          </a:p>
        </p:txBody>
      </p:sp>
      <p:sp>
        <p:nvSpPr>
          <p:cNvPr id="37" name="TextBox 36"/>
          <p:cNvSpPr txBox="1"/>
          <p:nvPr/>
        </p:nvSpPr>
        <p:spPr>
          <a:xfrm>
            <a:off x="7527381"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0.8</a:t>
            </a:r>
          </a:p>
        </p:txBody>
      </p:sp>
      <p:sp>
        <p:nvSpPr>
          <p:cNvPr id="38" name="TextBox 37"/>
          <p:cNvSpPr txBox="1"/>
          <p:nvPr/>
        </p:nvSpPr>
        <p:spPr>
          <a:xfrm>
            <a:off x="7830497" y="3781986"/>
            <a:ext cx="176330" cy="153888"/>
          </a:xfrm>
          <a:prstGeom prst="rect">
            <a:avLst/>
          </a:prstGeom>
          <a:noFill/>
        </p:spPr>
        <p:txBody>
          <a:bodyPr vert="horz" wrap="none" lIns="0" tIns="0" rIns="0" bIns="0" rtlCol="0">
            <a:spAutoFit/>
          </a:bodyPr>
          <a:lstStyle/>
          <a:p>
            <a:r>
              <a:rPr lang="en-US" sz="1000">
                <a:solidFill>
                  <a:srgbClr val="000000"/>
                </a:solidFill>
                <a:latin typeface="Arial Unicode MS"/>
              </a:rPr>
              <a:t>1.0</a:t>
            </a:r>
          </a:p>
        </p:txBody>
      </p:sp>
      <p:sp>
        <p:nvSpPr>
          <p:cNvPr id="39" name="TextBox 38"/>
          <p:cNvSpPr txBox="1"/>
          <p:nvPr/>
        </p:nvSpPr>
        <p:spPr>
          <a:xfrm>
            <a:off x="1869215" y="4034119"/>
            <a:ext cx="795089" cy="153888"/>
          </a:xfrm>
          <a:prstGeom prst="rect">
            <a:avLst/>
          </a:prstGeom>
          <a:noFill/>
        </p:spPr>
        <p:txBody>
          <a:bodyPr vert="horz" wrap="none" lIns="0" tIns="0" rIns="0" bIns="0" rtlCol="0">
            <a:spAutoFit/>
          </a:bodyPr>
          <a:lstStyle/>
          <a:p>
            <a:r>
              <a:rPr lang="en-US" sz="1000">
                <a:solidFill>
                  <a:srgbClr val="000000"/>
                </a:solidFill>
                <a:latin typeface="Arial Unicode MS"/>
              </a:rPr>
              <a:t>False Positive</a:t>
            </a:r>
          </a:p>
        </p:txBody>
      </p:sp>
      <p:sp>
        <p:nvSpPr>
          <p:cNvPr id="40" name="TextBox 39"/>
          <p:cNvSpPr txBox="1"/>
          <p:nvPr/>
        </p:nvSpPr>
        <p:spPr>
          <a:xfrm>
            <a:off x="4319403" y="4034119"/>
            <a:ext cx="795089" cy="153888"/>
          </a:xfrm>
          <a:prstGeom prst="rect">
            <a:avLst/>
          </a:prstGeom>
          <a:noFill/>
        </p:spPr>
        <p:txBody>
          <a:bodyPr vert="horz" wrap="none" lIns="0" tIns="0" rIns="0" bIns="0" rtlCol="0">
            <a:spAutoFit/>
          </a:bodyPr>
          <a:lstStyle/>
          <a:p>
            <a:r>
              <a:rPr lang="en-US" sz="1000">
                <a:solidFill>
                  <a:srgbClr val="000000"/>
                </a:solidFill>
                <a:latin typeface="Arial Unicode MS"/>
              </a:rPr>
              <a:t>False Positive</a:t>
            </a:r>
          </a:p>
        </p:txBody>
      </p:sp>
      <p:sp>
        <p:nvSpPr>
          <p:cNvPr id="41" name="TextBox 40"/>
          <p:cNvSpPr txBox="1"/>
          <p:nvPr/>
        </p:nvSpPr>
        <p:spPr>
          <a:xfrm>
            <a:off x="6744331" y="4034119"/>
            <a:ext cx="795089" cy="153888"/>
          </a:xfrm>
          <a:prstGeom prst="rect">
            <a:avLst/>
          </a:prstGeom>
          <a:noFill/>
        </p:spPr>
        <p:txBody>
          <a:bodyPr vert="horz" wrap="none" lIns="0" tIns="0" rIns="0" bIns="0" rtlCol="0">
            <a:spAutoFit/>
          </a:bodyPr>
          <a:lstStyle/>
          <a:p>
            <a:r>
              <a:rPr lang="en-US" sz="1000">
                <a:solidFill>
                  <a:srgbClr val="000000"/>
                </a:solidFill>
                <a:latin typeface="Arial Unicode MS"/>
              </a:rPr>
              <a:t>False Positive</a:t>
            </a:r>
          </a:p>
        </p:txBody>
      </p:sp>
      <p:sp>
        <p:nvSpPr>
          <p:cNvPr id="42" name="TextBox 41"/>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3" name="TextBox 42"/>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2121174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29246352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5636158" cy="666849"/>
          </a:xfrm>
          <a:prstGeom prst="rect">
            <a:avLst/>
          </a:prstGeom>
          <a:noFill/>
        </p:spPr>
        <p:txBody>
          <a:bodyPr vert="horz" wrap="none" lIns="0" tIns="0" rIns="0" bIns="0" rtlCol="0">
            <a:spAutoFit/>
          </a:bodyPr>
          <a:lstStyle/>
          <a:p>
            <a:pPr>
              <a:lnSpc>
                <a:spcPts val="2583"/>
              </a:lnSpc>
            </a:pPr>
            <a:r>
              <a:rPr lang="en-US" sz="2900" dirty="0" smtClean="0">
                <a:solidFill>
                  <a:srgbClr val="3333B2"/>
                </a:solidFill>
                <a:latin typeface="Arial Unicode MS"/>
              </a:rPr>
              <a:t>Summary of regime shift detection</a:t>
            </a:r>
            <a:endParaRPr lang="en-US" sz="2900" dirty="0">
              <a:solidFill>
                <a:srgbClr val="3333B2"/>
              </a:solidFill>
              <a:latin typeface="Arial Unicode MS"/>
            </a:endParaRPr>
          </a:p>
          <a:p>
            <a:pPr>
              <a:lnSpc>
                <a:spcPts val="2583"/>
              </a:lnSpc>
            </a:pPr>
            <a:endParaRPr lang="en-US" dirty="0"/>
          </a:p>
        </p:txBody>
      </p:sp>
      <p:sp>
        <p:nvSpPr>
          <p:cNvPr id="4" name="TextBox 3"/>
          <p:cNvSpPr txBox="1"/>
          <p:nvPr/>
        </p:nvSpPr>
        <p:spPr>
          <a:xfrm>
            <a:off x="1262983" y="2420472"/>
            <a:ext cx="5163273" cy="1308050"/>
          </a:xfrm>
          <a:prstGeom prst="rect">
            <a:avLst/>
          </a:prstGeom>
          <a:noFill/>
        </p:spPr>
        <p:txBody>
          <a:bodyPr vert="horz" wrap="none" lIns="0" tIns="0" rIns="0" bIns="0" rtlCol="0">
            <a:spAutoFit/>
          </a:bodyPr>
          <a:lstStyle/>
          <a:p>
            <a:pPr>
              <a:lnSpc>
                <a:spcPts val="3378"/>
              </a:lnSpc>
            </a:pPr>
            <a:r>
              <a:rPr lang="en-US" sz="2200">
                <a:solidFill>
                  <a:srgbClr val="000000"/>
                </a:solidFill>
                <a:latin typeface="Arial Unicode MS"/>
              </a:rPr>
              <a:t>Estimate false alarms &amp; failed detections </a:t>
            </a:r>
            <a:br>
              <a:rPr lang="en-US" sz="2200">
                <a:solidFill>
                  <a:srgbClr val="000000"/>
                </a:solidFill>
                <a:latin typeface="Arial Unicode MS"/>
              </a:rPr>
            </a:br>
            <a:r>
              <a:rPr lang="en-US" sz="2200">
                <a:solidFill>
                  <a:srgbClr val="000000"/>
                </a:solidFill>
                <a:latin typeface="Arial Unicode MS"/>
              </a:rPr>
              <a:t>Identify which indicators are best </a:t>
            </a:r>
          </a:p>
          <a:p>
            <a:pPr>
              <a:lnSpc>
                <a:spcPts val="3378"/>
              </a:lnSpc>
            </a:pPr>
            <a:endParaRPr lang="en-US" sz="2200">
              <a:solidFill>
                <a:srgbClr val="000000"/>
              </a:solidFill>
              <a:latin typeface="Arial Unicode MS"/>
            </a:endParaRPr>
          </a:p>
        </p:txBody>
      </p:sp>
      <p:sp>
        <p:nvSpPr>
          <p:cNvPr id="5" name="TextBox 4"/>
          <p:cNvSpPr txBox="1"/>
          <p:nvPr/>
        </p:nvSpPr>
        <p:spPr>
          <a:xfrm>
            <a:off x="1262983" y="3353361"/>
            <a:ext cx="6328656"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Explore the influence of more data on these rates. </a:t>
            </a:r>
          </a:p>
          <a:p>
            <a:pPr>
              <a:lnSpc>
                <a:spcPts val="2385"/>
              </a:lnSpc>
            </a:pPr>
            <a:endParaRPr lang="en-US"/>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1601854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We need realistic statistical </a:t>
            </a:r>
            <a:r>
              <a:rPr lang="en-US" dirty="0" smtClean="0"/>
              <a:t>approaches</a:t>
            </a:r>
          </a:p>
          <a:p>
            <a:pPr lvl="1"/>
            <a:r>
              <a:rPr lang="en-US" dirty="0" smtClean="0"/>
              <a:t>Design approaches with goals in mind</a:t>
            </a:r>
          </a:p>
          <a:p>
            <a:pPr lvl="2"/>
            <a:r>
              <a:rPr lang="en-US" dirty="0" smtClean="0"/>
              <a:t>Management</a:t>
            </a:r>
          </a:p>
          <a:p>
            <a:pPr lvl="2"/>
            <a:r>
              <a:rPr lang="en-US" dirty="0" smtClean="0"/>
              <a:t>Adaptation</a:t>
            </a:r>
          </a:p>
          <a:p>
            <a:pPr lvl="1"/>
            <a:r>
              <a:rPr lang="en-US" dirty="0" smtClean="0"/>
              <a:t>Recognize </a:t>
            </a:r>
            <a:r>
              <a:rPr lang="en-US" dirty="0" smtClean="0"/>
              <a:t>limits to statistics</a:t>
            </a:r>
          </a:p>
          <a:p>
            <a:pPr lvl="1"/>
            <a:r>
              <a:rPr lang="en-US" dirty="0" smtClean="0"/>
              <a:t>Incorporate appropriate time scales</a:t>
            </a:r>
          </a:p>
          <a:p>
            <a:pPr lvl="1"/>
            <a:r>
              <a:rPr lang="en-US" dirty="0" smtClean="0"/>
              <a:t>Ideally use a model based </a:t>
            </a:r>
            <a:r>
              <a:rPr lang="en-US" dirty="0" smtClean="0"/>
              <a:t>approach</a:t>
            </a:r>
            <a:endParaRPr lang="en-US" dirty="0"/>
          </a:p>
          <a:p>
            <a:r>
              <a:rPr lang="en-US" dirty="0" smtClean="0"/>
              <a:t>We need to explore all possible mathematical causes for regime shifts</a:t>
            </a:r>
          </a:p>
          <a:p>
            <a:endParaRPr lang="en-US" dirty="0" smtClean="0"/>
          </a:p>
        </p:txBody>
      </p:sp>
    </p:spTree>
    <p:extLst>
      <p:ext uri="{BB962C8B-B14F-4D97-AF65-F5344CB8AC3E}">
        <p14:creationId xmlns:p14="http://schemas.microsoft.com/office/powerpoint/2010/main" val="382505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Simple analytic model</a:t>
            </a:r>
            <a:endParaRPr lang="en-US" dirty="0"/>
          </a:p>
        </p:txBody>
      </p:sp>
      <p:sp>
        <p:nvSpPr>
          <p:cNvPr id="30723" name="Content Placeholder 2"/>
          <p:cNvSpPr>
            <a:spLocks noGrp="1"/>
          </p:cNvSpPr>
          <p:nvPr>
            <p:ph idx="1"/>
          </p:nvPr>
        </p:nvSpPr>
        <p:spPr/>
        <p:txBody>
          <a:bodyPr/>
          <a:lstStyle/>
          <a:p>
            <a:endParaRPr lang="en-US" smtClean="0"/>
          </a:p>
        </p:txBody>
      </p:sp>
      <p:pic>
        <p:nvPicPr>
          <p:cNvPr id="30724" name="Picture 2"/>
          <p:cNvPicPr>
            <a:picLocks noChangeAspect="1" noChangeArrowheads="1"/>
          </p:cNvPicPr>
          <p:nvPr/>
        </p:nvPicPr>
        <p:blipFill>
          <a:blip r:embed="rId3" cstate="print"/>
          <a:srcRect/>
          <a:stretch>
            <a:fillRect/>
          </a:stretch>
        </p:blipFill>
        <p:spPr bwMode="auto">
          <a:xfrm>
            <a:off x="685800" y="2743200"/>
            <a:ext cx="6792913" cy="3086100"/>
          </a:xfrm>
          <a:prstGeom prst="rect">
            <a:avLst/>
          </a:prstGeom>
          <a:noFill/>
          <a:ln w="9525">
            <a:noFill/>
            <a:miter lim="800000"/>
            <a:headEnd/>
            <a:tailEnd/>
          </a:ln>
        </p:spPr>
      </p:pic>
      <p:sp>
        <p:nvSpPr>
          <p:cNvPr id="30725" name="TextBox 4"/>
          <p:cNvSpPr txBox="1">
            <a:spLocks noChangeArrowheads="1"/>
          </p:cNvSpPr>
          <p:nvPr/>
        </p:nvSpPr>
        <p:spPr bwMode="auto">
          <a:xfrm>
            <a:off x="4267200" y="2286000"/>
            <a:ext cx="1125538" cy="461963"/>
          </a:xfrm>
          <a:prstGeom prst="rect">
            <a:avLst/>
          </a:prstGeom>
          <a:noFill/>
          <a:ln w="9525">
            <a:noFill/>
            <a:miter lim="800000"/>
            <a:headEnd/>
            <a:tailEnd/>
          </a:ln>
        </p:spPr>
        <p:txBody>
          <a:bodyPr wrap="none">
            <a:spAutoFit/>
          </a:bodyPr>
          <a:lstStyle/>
          <a:p>
            <a:r>
              <a:rPr lang="en-US" sz="2400">
                <a:latin typeface="Calibri" pitchFamily="34" charset="0"/>
              </a:rPr>
              <a:t>Grazing</a:t>
            </a:r>
          </a:p>
        </p:txBody>
      </p:sp>
      <p:sp>
        <p:nvSpPr>
          <p:cNvPr id="6" name="Rectangle 5"/>
          <p:cNvSpPr/>
          <p:nvPr/>
        </p:nvSpPr>
        <p:spPr>
          <a:xfrm>
            <a:off x="4114800" y="2743200"/>
            <a:ext cx="1447800" cy="10668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627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Simple analytic model</a:t>
            </a:r>
            <a:endParaRPr lang="en-US" dirty="0"/>
          </a:p>
        </p:txBody>
      </p:sp>
      <p:sp>
        <p:nvSpPr>
          <p:cNvPr id="31747" name="Content Placeholder 2"/>
          <p:cNvSpPr>
            <a:spLocks noGrp="1"/>
          </p:cNvSpPr>
          <p:nvPr>
            <p:ph idx="1"/>
          </p:nvPr>
        </p:nvSpPr>
        <p:spPr/>
        <p:txBody>
          <a:bodyPr/>
          <a:lstStyle/>
          <a:p>
            <a:endParaRPr lang="en-US" smtClean="0"/>
          </a:p>
        </p:txBody>
      </p:sp>
      <p:pic>
        <p:nvPicPr>
          <p:cNvPr id="31748" name="Picture 2"/>
          <p:cNvPicPr>
            <a:picLocks noChangeAspect="1" noChangeArrowheads="1"/>
          </p:cNvPicPr>
          <p:nvPr/>
        </p:nvPicPr>
        <p:blipFill>
          <a:blip r:embed="rId3" cstate="print"/>
          <a:srcRect/>
          <a:stretch>
            <a:fillRect/>
          </a:stretch>
        </p:blipFill>
        <p:spPr bwMode="auto">
          <a:xfrm>
            <a:off x="685800" y="2743200"/>
            <a:ext cx="6792913" cy="3086100"/>
          </a:xfrm>
          <a:prstGeom prst="rect">
            <a:avLst/>
          </a:prstGeom>
          <a:noFill/>
          <a:ln w="9525">
            <a:noFill/>
            <a:miter lim="800000"/>
            <a:headEnd/>
            <a:tailEnd/>
          </a:ln>
        </p:spPr>
      </p:pic>
      <p:sp>
        <p:nvSpPr>
          <p:cNvPr id="31749" name="TextBox 4"/>
          <p:cNvSpPr txBox="1">
            <a:spLocks noChangeArrowheads="1"/>
          </p:cNvSpPr>
          <p:nvPr/>
        </p:nvSpPr>
        <p:spPr bwMode="auto">
          <a:xfrm>
            <a:off x="5715000" y="2438400"/>
            <a:ext cx="1743075" cy="461963"/>
          </a:xfrm>
          <a:prstGeom prst="rect">
            <a:avLst/>
          </a:prstGeom>
          <a:noFill/>
          <a:ln w="9525">
            <a:noFill/>
            <a:miter lim="800000"/>
            <a:headEnd/>
            <a:tailEnd/>
          </a:ln>
        </p:spPr>
        <p:txBody>
          <a:bodyPr wrap="none">
            <a:spAutoFit/>
          </a:bodyPr>
          <a:lstStyle/>
          <a:p>
            <a:r>
              <a:rPr lang="en-US" sz="2400">
                <a:latin typeface="Calibri" pitchFamily="34" charset="0"/>
              </a:rPr>
              <a:t>Overgrowth </a:t>
            </a:r>
          </a:p>
        </p:txBody>
      </p:sp>
      <p:sp>
        <p:nvSpPr>
          <p:cNvPr id="6" name="Rectangle 5"/>
          <p:cNvSpPr/>
          <p:nvPr/>
        </p:nvSpPr>
        <p:spPr>
          <a:xfrm>
            <a:off x="5867400" y="2971800"/>
            <a:ext cx="1295400" cy="762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024490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Simple analytic model</a:t>
            </a:r>
            <a:endParaRPr lang="en-US" dirty="0"/>
          </a:p>
        </p:txBody>
      </p:sp>
      <p:sp>
        <p:nvSpPr>
          <p:cNvPr id="32771" name="Content Placeholder 2"/>
          <p:cNvSpPr>
            <a:spLocks noGrp="1"/>
          </p:cNvSpPr>
          <p:nvPr>
            <p:ph idx="1"/>
          </p:nvPr>
        </p:nvSpPr>
        <p:spPr/>
        <p:txBody>
          <a:bodyPr/>
          <a:lstStyle/>
          <a:p>
            <a:endParaRPr lang="en-US" smtClean="0"/>
          </a:p>
        </p:txBody>
      </p:sp>
      <p:pic>
        <p:nvPicPr>
          <p:cNvPr id="32772" name="Picture 2"/>
          <p:cNvPicPr>
            <a:picLocks noChangeAspect="1" noChangeArrowheads="1"/>
          </p:cNvPicPr>
          <p:nvPr/>
        </p:nvPicPr>
        <p:blipFill>
          <a:blip r:embed="rId3" cstate="print"/>
          <a:srcRect/>
          <a:stretch>
            <a:fillRect/>
          </a:stretch>
        </p:blipFill>
        <p:spPr bwMode="auto">
          <a:xfrm>
            <a:off x="685800" y="2743200"/>
            <a:ext cx="6792913" cy="3086100"/>
          </a:xfrm>
          <a:prstGeom prst="rect">
            <a:avLst/>
          </a:prstGeom>
          <a:noFill/>
          <a:ln w="9525">
            <a:noFill/>
            <a:miter lim="800000"/>
            <a:headEnd/>
            <a:tailEnd/>
          </a:ln>
        </p:spPr>
      </p:pic>
      <p:sp>
        <p:nvSpPr>
          <p:cNvPr id="32773" name="TextBox 4"/>
          <p:cNvSpPr txBox="1">
            <a:spLocks noChangeArrowheads="1"/>
          </p:cNvSpPr>
          <p:nvPr/>
        </p:nvSpPr>
        <p:spPr bwMode="auto">
          <a:xfrm>
            <a:off x="4267200" y="2286000"/>
            <a:ext cx="1125538" cy="461963"/>
          </a:xfrm>
          <a:prstGeom prst="rect">
            <a:avLst/>
          </a:prstGeom>
          <a:noFill/>
          <a:ln w="9525">
            <a:noFill/>
            <a:miter lim="800000"/>
            <a:headEnd/>
            <a:tailEnd/>
          </a:ln>
        </p:spPr>
        <p:txBody>
          <a:bodyPr wrap="none">
            <a:spAutoFit/>
          </a:bodyPr>
          <a:lstStyle/>
          <a:p>
            <a:r>
              <a:rPr lang="en-US" sz="2400">
                <a:latin typeface="Calibri" pitchFamily="34" charset="0"/>
              </a:rPr>
              <a:t>Grazing</a:t>
            </a:r>
          </a:p>
        </p:txBody>
      </p:sp>
      <p:sp>
        <p:nvSpPr>
          <p:cNvPr id="6" name="Rectangle 5"/>
          <p:cNvSpPr/>
          <p:nvPr/>
        </p:nvSpPr>
        <p:spPr>
          <a:xfrm>
            <a:off x="4114800" y="2743200"/>
            <a:ext cx="1447800" cy="10668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429000" y="4648200"/>
            <a:ext cx="2133600" cy="12954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6" name="TextBox 9"/>
          <p:cNvSpPr txBox="1">
            <a:spLocks noChangeArrowheads="1"/>
          </p:cNvSpPr>
          <p:nvPr/>
        </p:nvSpPr>
        <p:spPr bwMode="auto">
          <a:xfrm>
            <a:off x="1905000" y="5943600"/>
            <a:ext cx="5707063" cy="461963"/>
          </a:xfrm>
          <a:prstGeom prst="rect">
            <a:avLst/>
          </a:prstGeom>
          <a:noFill/>
          <a:ln w="9525">
            <a:noFill/>
            <a:miter lim="800000"/>
            <a:headEnd/>
            <a:tailEnd/>
          </a:ln>
        </p:spPr>
        <p:txBody>
          <a:bodyPr wrap="none">
            <a:spAutoFit/>
          </a:bodyPr>
          <a:lstStyle/>
          <a:p>
            <a:r>
              <a:rPr lang="en-US" sz="2400">
                <a:latin typeface="Calibri" pitchFamily="34" charset="0"/>
              </a:rPr>
              <a:t>Dependence of parrotfish dynamics on coral</a:t>
            </a:r>
          </a:p>
        </p:txBody>
      </p:sp>
    </p:spTree>
    <p:extLst>
      <p:ext uri="{BB962C8B-B14F-4D97-AF65-F5344CB8AC3E}">
        <p14:creationId xmlns:p14="http://schemas.microsoft.com/office/powerpoint/2010/main" val="114539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cstate="print"/>
          <a:srcRect/>
          <a:stretch>
            <a:fillRect/>
          </a:stretch>
        </p:blipFill>
        <p:spPr bwMode="auto">
          <a:xfrm>
            <a:off x="1371600" y="1524000"/>
            <a:ext cx="5791200" cy="3770313"/>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pPr fontAlgn="auto">
              <a:spcAft>
                <a:spcPts val="0"/>
              </a:spcAft>
              <a:defRPr/>
            </a:pPr>
            <a:r>
              <a:rPr lang="en-US" dirty="0" smtClean="0"/>
              <a:t>Coral recovery via the elimination of fishing effort – depends critically on current conditions</a:t>
            </a:r>
            <a:endParaRPr lang="en-US" dirty="0"/>
          </a:p>
        </p:txBody>
      </p:sp>
      <p:sp>
        <p:nvSpPr>
          <p:cNvPr id="9" name="Content Placeholder 8"/>
          <p:cNvSpPr>
            <a:spLocks noGrp="1"/>
          </p:cNvSpPr>
          <p:nvPr>
            <p:ph idx="1"/>
          </p:nvPr>
        </p:nvSpPr>
        <p:spPr>
          <a:xfrm>
            <a:off x="457200" y="5257800"/>
            <a:ext cx="8229600" cy="1371600"/>
          </a:xfrm>
        </p:spPr>
        <p:txBody>
          <a:bodyPr rtlCol="0">
            <a:normAutofit fontScale="62500" lnSpcReduction="20000"/>
          </a:bodyPr>
          <a:lstStyle/>
          <a:p>
            <a:pPr marL="438912" indent="-320040" fontAlgn="auto">
              <a:spcBef>
                <a:spcPts val="0"/>
              </a:spcBef>
              <a:spcAft>
                <a:spcPts val="0"/>
              </a:spcAft>
              <a:buFont typeface="Wingdings 2"/>
              <a:buChar char=""/>
              <a:defRPr/>
            </a:pPr>
            <a:r>
              <a:rPr lang="en-US" dirty="0" smtClean="0"/>
              <a:t>With extended model, simulations of points in region “A” (Figure a.) assuming there is no fishing effort</a:t>
            </a:r>
          </a:p>
          <a:p>
            <a:pPr marL="438912" indent="-320040" fontAlgn="auto">
              <a:spcBef>
                <a:spcPts val="0"/>
              </a:spcBef>
              <a:spcAft>
                <a:spcPts val="0"/>
              </a:spcAft>
              <a:buFont typeface="Wingdings 2"/>
              <a:buChar char=""/>
              <a:defRPr/>
            </a:pPr>
            <a:r>
              <a:rPr lang="en-US" dirty="0" smtClean="0"/>
              <a:t>Figures b.-d. are the results for different initial conditions. Points in the region “A” are points that can be controlled to a coral-dominated state and the points outside of the region are the ending location after 5 years with no fishing mortality</a:t>
            </a:r>
          </a:p>
          <a:p>
            <a:pPr marL="438912" indent="-320040" fontAlgn="auto">
              <a:spcBef>
                <a:spcPts val="0"/>
              </a:spcBef>
              <a:spcAft>
                <a:spcPts val="0"/>
              </a:spcAft>
              <a:buFont typeface="Wingdings 2"/>
              <a:buChar char=""/>
              <a:defRPr/>
            </a:pPr>
            <a:r>
              <a:rPr lang="en-US" dirty="0" smtClean="0"/>
              <a:t>(Blackwood, Mumby and Hastings, Theoretical </a:t>
            </a:r>
            <a:r>
              <a:rPr lang="en-US" dirty="0" smtClean="0"/>
              <a:t>Ecology,2012)</a:t>
            </a:r>
            <a:endParaRPr lang="en-US" dirty="0" smtClean="0"/>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endParaRPr lang="en-US" dirty="0"/>
          </a:p>
        </p:txBody>
      </p:sp>
      <p:sp>
        <p:nvSpPr>
          <p:cNvPr id="34821" name="TextBox 4"/>
          <p:cNvSpPr txBox="1">
            <a:spLocks noChangeArrowheads="1"/>
          </p:cNvSpPr>
          <p:nvPr/>
        </p:nvSpPr>
        <p:spPr bwMode="auto">
          <a:xfrm>
            <a:off x="228600" y="1981200"/>
            <a:ext cx="1600200" cy="1200329"/>
          </a:xfrm>
          <a:prstGeom prst="rect">
            <a:avLst/>
          </a:prstGeom>
          <a:noFill/>
          <a:ln w="9525">
            <a:noFill/>
            <a:miter lim="800000"/>
            <a:headEnd/>
            <a:tailEnd/>
          </a:ln>
        </p:spPr>
        <p:txBody>
          <a:bodyPr wrap="square">
            <a:spAutoFit/>
          </a:bodyPr>
          <a:lstStyle/>
          <a:p>
            <a:r>
              <a:rPr lang="en-US" dirty="0">
                <a:solidFill>
                  <a:srgbClr val="FF0000"/>
                </a:solidFill>
                <a:latin typeface="Calibri" pitchFamily="34" charset="0"/>
              </a:rPr>
              <a:t>Coral</a:t>
            </a:r>
          </a:p>
          <a:p>
            <a:r>
              <a:rPr lang="en-US" dirty="0">
                <a:solidFill>
                  <a:srgbClr val="FF0000"/>
                </a:solidFill>
                <a:latin typeface="Calibri" pitchFamily="34" charset="0"/>
              </a:rPr>
              <a:t>Initial</a:t>
            </a:r>
          </a:p>
          <a:p>
            <a:r>
              <a:rPr lang="en-US" dirty="0">
                <a:solidFill>
                  <a:srgbClr val="FF0000"/>
                </a:solidFill>
                <a:latin typeface="Calibri" pitchFamily="34" charset="0"/>
              </a:rPr>
              <a:t>conditions</a:t>
            </a:r>
          </a:p>
        </p:txBody>
      </p:sp>
    </p:spTree>
    <p:extLst>
      <p:ext uri="{BB962C8B-B14F-4D97-AF65-F5344CB8AC3E}">
        <p14:creationId xmlns:p14="http://schemas.microsoft.com/office/powerpoint/2010/main" val="78229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1371600" y="1524000"/>
            <a:ext cx="5791200" cy="3770313"/>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pPr fontAlgn="auto">
              <a:spcAft>
                <a:spcPts val="0"/>
              </a:spcAft>
              <a:defRPr/>
            </a:pPr>
            <a:r>
              <a:rPr lang="en-US" dirty="0" smtClean="0"/>
              <a:t>Coral recovery via the elimination of fishing effort – depends critically on current conditions</a:t>
            </a:r>
            <a:endParaRPr lang="en-US" dirty="0"/>
          </a:p>
        </p:txBody>
      </p:sp>
      <p:sp>
        <p:nvSpPr>
          <p:cNvPr id="9" name="Content Placeholder 8"/>
          <p:cNvSpPr>
            <a:spLocks noGrp="1"/>
          </p:cNvSpPr>
          <p:nvPr>
            <p:ph idx="1"/>
          </p:nvPr>
        </p:nvSpPr>
        <p:spPr>
          <a:xfrm>
            <a:off x="457200" y="5257800"/>
            <a:ext cx="8229600" cy="1371600"/>
          </a:xfrm>
        </p:spPr>
        <p:txBody>
          <a:bodyPr rtlCol="0">
            <a:normAutofit fontScale="62500" lnSpcReduction="20000"/>
          </a:bodyPr>
          <a:lstStyle/>
          <a:p>
            <a:pPr marL="438912" indent="-320040" fontAlgn="auto">
              <a:spcBef>
                <a:spcPts val="0"/>
              </a:spcBef>
              <a:spcAft>
                <a:spcPts val="0"/>
              </a:spcAft>
              <a:buFont typeface="Wingdings 2"/>
              <a:buChar char=""/>
              <a:defRPr/>
            </a:pPr>
            <a:r>
              <a:rPr lang="en-US" dirty="0" smtClean="0"/>
              <a:t>With extended model, simulations of points in region “A” (Figure a.) assuming there is no fishing effort</a:t>
            </a:r>
          </a:p>
          <a:p>
            <a:pPr marL="438912" indent="-320040" fontAlgn="auto">
              <a:spcBef>
                <a:spcPts val="0"/>
              </a:spcBef>
              <a:spcAft>
                <a:spcPts val="0"/>
              </a:spcAft>
              <a:buFont typeface="Wingdings 2"/>
              <a:buChar char=""/>
              <a:defRPr/>
            </a:pPr>
            <a:r>
              <a:rPr lang="en-US" dirty="0" smtClean="0"/>
              <a:t>Figures b.-d. are the results for different initial conditions. Points in the region “A” are points that can be controlled to a coral-dominated state and the points outside of the region are the ending location after 5 years with no fishing mortality</a:t>
            </a:r>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endParaRPr lang="en-US" dirty="0"/>
          </a:p>
        </p:txBody>
      </p:sp>
      <p:sp>
        <p:nvSpPr>
          <p:cNvPr id="35845" name="TextBox 4"/>
          <p:cNvSpPr txBox="1">
            <a:spLocks noChangeArrowheads="1"/>
          </p:cNvSpPr>
          <p:nvPr/>
        </p:nvSpPr>
        <p:spPr bwMode="auto">
          <a:xfrm>
            <a:off x="152400" y="1981200"/>
            <a:ext cx="1600200" cy="1200329"/>
          </a:xfrm>
          <a:prstGeom prst="rect">
            <a:avLst/>
          </a:prstGeom>
          <a:noFill/>
          <a:ln w="9525">
            <a:noFill/>
            <a:miter lim="800000"/>
            <a:headEnd/>
            <a:tailEnd/>
          </a:ln>
        </p:spPr>
        <p:txBody>
          <a:bodyPr wrap="square">
            <a:spAutoFit/>
          </a:bodyPr>
          <a:lstStyle/>
          <a:p>
            <a:r>
              <a:rPr lang="en-US" dirty="0">
                <a:latin typeface="Calibri" pitchFamily="34" charset="0"/>
              </a:rPr>
              <a:t>Coral</a:t>
            </a:r>
          </a:p>
          <a:p>
            <a:r>
              <a:rPr lang="en-US" dirty="0">
                <a:latin typeface="Calibri" pitchFamily="34" charset="0"/>
              </a:rPr>
              <a:t>Initial</a:t>
            </a:r>
          </a:p>
          <a:p>
            <a:r>
              <a:rPr lang="en-US" dirty="0">
                <a:latin typeface="Calibri" pitchFamily="34" charset="0"/>
              </a:rPr>
              <a:t>conditions</a:t>
            </a:r>
          </a:p>
        </p:txBody>
      </p:sp>
      <p:sp>
        <p:nvSpPr>
          <p:cNvPr id="35846" name="TextBox 5"/>
          <p:cNvSpPr txBox="1">
            <a:spLocks noChangeArrowheads="1"/>
          </p:cNvSpPr>
          <p:nvPr/>
        </p:nvSpPr>
        <p:spPr bwMode="auto">
          <a:xfrm>
            <a:off x="6705600" y="1981200"/>
            <a:ext cx="2209800" cy="461665"/>
          </a:xfrm>
          <a:prstGeom prst="rect">
            <a:avLst/>
          </a:prstGeom>
          <a:noFill/>
          <a:ln w="9525">
            <a:noFill/>
            <a:miter lim="800000"/>
            <a:headEnd/>
            <a:tailEnd/>
          </a:ln>
        </p:spPr>
        <p:txBody>
          <a:bodyPr wrap="square">
            <a:spAutoFit/>
          </a:bodyPr>
          <a:lstStyle/>
          <a:p>
            <a:r>
              <a:rPr lang="en-US" dirty="0">
                <a:solidFill>
                  <a:srgbClr val="FF0000"/>
                </a:solidFill>
                <a:latin typeface="Calibri" pitchFamily="34" charset="0"/>
              </a:rPr>
              <a:t>No </a:t>
            </a:r>
            <a:r>
              <a:rPr lang="en-US" dirty="0" err="1">
                <a:solidFill>
                  <a:srgbClr val="FF0000"/>
                </a:solidFill>
                <a:latin typeface="Calibri" pitchFamily="34" charset="0"/>
              </a:rPr>
              <a:t>macroalgae</a:t>
            </a:r>
            <a:endParaRPr lang="en-US" dirty="0">
              <a:solidFill>
                <a:srgbClr val="FF0000"/>
              </a:solidFill>
              <a:latin typeface="Calibri" pitchFamily="34" charset="0"/>
            </a:endParaRPr>
          </a:p>
        </p:txBody>
      </p:sp>
    </p:spTree>
    <p:extLst>
      <p:ext uri="{BB962C8B-B14F-4D97-AF65-F5344CB8AC3E}">
        <p14:creationId xmlns:p14="http://schemas.microsoft.com/office/powerpoint/2010/main" val="3630825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1371600" y="1524000"/>
            <a:ext cx="5791200" cy="3770313"/>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pPr fontAlgn="auto">
              <a:spcAft>
                <a:spcPts val="0"/>
              </a:spcAft>
              <a:defRPr/>
            </a:pPr>
            <a:r>
              <a:rPr lang="en-US" dirty="0" smtClean="0"/>
              <a:t>Coral recovery via the elimination of fishing effort – depends critically on current conditions</a:t>
            </a:r>
            <a:endParaRPr lang="en-US" dirty="0"/>
          </a:p>
        </p:txBody>
      </p:sp>
      <p:sp>
        <p:nvSpPr>
          <p:cNvPr id="9" name="Content Placeholder 8"/>
          <p:cNvSpPr>
            <a:spLocks noGrp="1"/>
          </p:cNvSpPr>
          <p:nvPr>
            <p:ph idx="1"/>
          </p:nvPr>
        </p:nvSpPr>
        <p:spPr>
          <a:xfrm>
            <a:off x="457200" y="5257800"/>
            <a:ext cx="8229600" cy="1371600"/>
          </a:xfrm>
        </p:spPr>
        <p:txBody>
          <a:bodyPr rtlCol="0">
            <a:normAutofit fontScale="62500" lnSpcReduction="20000"/>
          </a:bodyPr>
          <a:lstStyle/>
          <a:p>
            <a:pPr marL="438912" indent="-320040" fontAlgn="auto">
              <a:spcBef>
                <a:spcPts val="0"/>
              </a:spcBef>
              <a:spcAft>
                <a:spcPts val="0"/>
              </a:spcAft>
              <a:buFont typeface="Wingdings 2"/>
              <a:buChar char=""/>
              <a:defRPr/>
            </a:pPr>
            <a:r>
              <a:rPr lang="en-US" dirty="0" smtClean="0"/>
              <a:t>With extended model, simulations of points in region “A” (Figure a.) assuming there is no fishing effort</a:t>
            </a:r>
          </a:p>
          <a:p>
            <a:pPr marL="438912" indent="-320040" fontAlgn="auto">
              <a:spcBef>
                <a:spcPts val="0"/>
              </a:spcBef>
              <a:spcAft>
                <a:spcPts val="0"/>
              </a:spcAft>
              <a:buFont typeface="Wingdings 2"/>
              <a:buChar char=""/>
              <a:defRPr/>
            </a:pPr>
            <a:r>
              <a:rPr lang="en-US" dirty="0" smtClean="0"/>
              <a:t>Figures b.-d. are the results for different initial conditions. Points in the region “A” are points that can be controlled to a coral-dominated state and the points outside of the region are the ending location after 5 years with no fishing mortality</a:t>
            </a:r>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endParaRPr lang="en-US" dirty="0"/>
          </a:p>
        </p:txBody>
      </p:sp>
      <p:sp>
        <p:nvSpPr>
          <p:cNvPr id="36869" name="TextBox 4"/>
          <p:cNvSpPr txBox="1">
            <a:spLocks noChangeArrowheads="1"/>
          </p:cNvSpPr>
          <p:nvPr/>
        </p:nvSpPr>
        <p:spPr bwMode="auto">
          <a:xfrm>
            <a:off x="152400" y="1905000"/>
            <a:ext cx="1600200" cy="1200329"/>
          </a:xfrm>
          <a:prstGeom prst="rect">
            <a:avLst/>
          </a:prstGeom>
          <a:noFill/>
          <a:ln w="9525">
            <a:noFill/>
            <a:miter lim="800000"/>
            <a:headEnd/>
            <a:tailEnd/>
          </a:ln>
        </p:spPr>
        <p:txBody>
          <a:bodyPr wrap="square">
            <a:spAutoFit/>
          </a:bodyPr>
          <a:lstStyle/>
          <a:p>
            <a:r>
              <a:rPr lang="en-US" dirty="0">
                <a:latin typeface="Calibri" pitchFamily="34" charset="0"/>
              </a:rPr>
              <a:t>Coral</a:t>
            </a:r>
          </a:p>
          <a:p>
            <a:r>
              <a:rPr lang="en-US" dirty="0">
                <a:latin typeface="Calibri" pitchFamily="34" charset="0"/>
              </a:rPr>
              <a:t>Initial</a:t>
            </a:r>
          </a:p>
          <a:p>
            <a:r>
              <a:rPr lang="en-US" dirty="0">
                <a:latin typeface="Calibri" pitchFamily="34" charset="0"/>
              </a:rPr>
              <a:t>conditions</a:t>
            </a:r>
          </a:p>
        </p:txBody>
      </p:sp>
      <p:sp>
        <p:nvSpPr>
          <p:cNvPr id="36870" name="TextBox 5"/>
          <p:cNvSpPr txBox="1">
            <a:spLocks noChangeArrowheads="1"/>
          </p:cNvSpPr>
          <p:nvPr/>
        </p:nvSpPr>
        <p:spPr bwMode="auto">
          <a:xfrm>
            <a:off x="6705600" y="1981200"/>
            <a:ext cx="1981200" cy="830997"/>
          </a:xfrm>
          <a:prstGeom prst="rect">
            <a:avLst/>
          </a:prstGeom>
          <a:noFill/>
          <a:ln w="9525">
            <a:noFill/>
            <a:miter lim="800000"/>
            <a:headEnd/>
            <a:tailEnd/>
          </a:ln>
        </p:spPr>
        <p:txBody>
          <a:bodyPr wrap="square">
            <a:spAutoFit/>
          </a:bodyPr>
          <a:lstStyle/>
          <a:p>
            <a:r>
              <a:rPr lang="en-US" dirty="0">
                <a:latin typeface="Calibri" pitchFamily="34" charset="0"/>
              </a:rPr>
              <a:t>No </a:t>
            </a:r>
            <a:r>
              <a:rPr lang="en-US" dirty="0" err="1">
                <a:latin typeface="Calibri" pitchFamily="34" charset="0"/>
              </a:rPr>
              <a:t>macroalgae</a:t>
            </a:r>
            <a:endParaRPr lang="en-US" dirty="0">
              <a:latin typeface="Calibri" pitchFamily="34" charset="0"/>
            </a:endParaRPr>
          </a:p>
        </p:txBody>
      </p:sp>
      <p:sp>
        <p:nvSpPr>
          <p:cNvPr id="36871" name="Rectangle 6"/>
          <p:cNvSpPr>
            <a:spLocks noChangeArrowheads="1"/>
          </p:cNvSpPr>
          <p:nvPr/>
        </p:nvSpPr>
        <p:spPr bwMode="auto">
          <a:xfrm>
            <a:off x="152400" y="3429000"/>
            <a:ext cx="1676400" cy="1569660"/>
          </a:xfrm>
          <a:prstGeom prst="rect">
            <a:avLst/>
          </a:prstGeom>
          <a:noFill/>
          <a:ln w="9525">
            <a:noFill/>
            <a:miter lim="800000"/>
            <a:headEnd/>
            <a:tailEnd/>
          </a:ln>
        </p:spPr>
        <p:txBody>
          <a:bodyPr wrap="square">
            <a:spAutoFit/>
          </a:bodyPr>
          <a:lstStyle/>
          <a:p>
            <a:r>
              <a:rPr lang="en-US" dirty="0" err="1">
                <a:solidFill>
                  <a:srgbClr val="FF0000"/>
                </a:solidFill>
                <a:latin typeface="Calibri" pitchFamily="34" charset="0"/>
              </a:rPr>
              <a:t>Macroalgae</a:t>
            </a:r>
            <a:endParaRPr lang="en-US" dirty="0">
              <a:solidFill>
                <a:srgbClr val="FF0000"/>
              </a:solidFill>
              <a:latin typeface="Calibri" pitchFamily="34" charset="0"/>
            </a:endParaRPr>
          </a:p>
          <a:p>
            <a:r>
              <a:rPr lang="en-US" dirty="0">
                <a:solidFill>
                  <a:srgbClr val="FF0000"/>
                </a:solidFill>
                <a:latin typeface="Calibri" pitchFamily="34" charset="0"/>
              </a:rPr>
              <a:t>at long term equilibrium</a:t>
            </a:r>
          </a:p>
        </p:txBody>
      </p:sp>
    </p:spTree>
    <p:extLst>
      <p:ext uri="{BB962C8B-B14F-4D97-AF65-F5344CB8AC3E}">
        <p14:creationId xmlns:p14="http://schemas.microsoft.com/office/powerpoint/2010/main" val="4249564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cstate="print"/>
          <a:srcRect/>
          <a:stretch>
            <a:fillRect/>
          </a:stretch>
        </p:blipFill>
        <p:spPr bwMode="auto">
          <a:xfrm>
            <a:off x="1371600" y="1524000"/>
            <a:ext cx="5791200" cy="3770313"/>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pPr fontAlgn="auto">
              <a:spcAft>
                <a:spcPts val="0"/>
              </a:spcAft>
              <a:defRPr/>
            </a:pPr>
            <a:r>
              <a:rPr lang="en-US" dirty="0" smtClean="0"/>
              <a:t>Coral recovery via the elimination of fishing effort – depends critically on current conditions</a:t>
            </a:r>
            <a:endParaRPr lang="en-US" dirty="0"/>
          </a:p>
        </p:txBody>
      </p:sp>
      <p:sp>
        <p:nvSpPr>
          <p:cNvPr id="9" name="Content Placeholder 8"/>
          <p:cNvSpPr>
            <a:spLocks noGrp="1"/>
          </p:cNvSpPr>
          <p:nvPr>
            <p:ph idx="1"/>
          </p:nvPr>
        </p:nvSpPr>
        <p:spPr>
          <a:xfrm>
            <a:off x="457200" y="5257800"/>
            <a:ext cx="8229600" cy="1371600"/>
          </a:xfrm>
        </p:spPr>
        <p:txBody>
          <a:bodyPr rtlCol="0">
            <a:normAutofit fontScale="62500" lnSpcReduction="20000"/>
          </a:bodyPr>
          <a:lstStyle/>
          <a:p>
            <a:pPr marL="438912" indent="-320040" fontAlgn="auto">
              <a:spcBef>
                <a:spcPts val="0"/>
              </a:spcBef>
              <a:spcAft>
                <a:spcPts val="0"/>
              </a:spcAft>
              <a:buFont typeface="Wingdings 2"/>
              <a:buChar char=""/>
              <a:defRPr/>
            </a:pPr>
            <a:r>
              <a:rPr lang="en-US" dirty="0" smtClean="0"/>
              <a:t>With extended model, simulations of points in region “A” (Figure a.) assuming there is no fishing effort</a:t>
            </a:r>
          </a:p>
          <a:p>
            <a:pPr marL="438912" indent="-320040" fontAlgn="auto">
              <a:spcBef>
                <a:spcPts val="0"/>
              </a:spcBef>
              <a:spcAft>
                <a:spcPts val="0"/>
              </a:spcAft>
              <a:buFont typeface="Wingdings 2"/>
              <a:buChar char=""/>
              <a:defRPr/>
            </a:pPr>
            <a:r>
              <a:rPr lang="en-US" dirty="0" smtClean="0"/>
              <a:t>Figures b.-d. are the results for different initial conditions. Points in the region “A” are points that can be controlled to a coral-dominated state and the points outside of the region are the ending location after 5 years with no fishing mortality</a:t>
            </a:r>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endParaRPr lang="en-US" dirty="0"/>
          </a:p>
        </p:txBody>
      </p:sp>
      <p:sp>
        <p:nvSpPr>
          <p:cNvPr id="37893" name="TextBox 4"/>
          <p:cNvSpPr txBox="1">
            <a:spLocks noChangeArrowheads="1"/>
          </p:cNvSpPr>
          <p:nvPr/>
        </p:nvSpPr>
        <p:spPr bwMode="auto">
          <a:xfrm>
            <a:off x="152400" y="1828800"/>
            <a:ext cx="1600200" cy="1200329"/>
          </a:xfrm>
          <a:prstGeom prst="rect">
            <a:avLst/>
          </a:prstGeom>
          <a:noFill/>
          <a:ln w="9525">
            <a:noFill/>
            <a:miter lim="800000"/>
            <a:headEnd/>
            <a:tailEnd/>
          </a:ln>
        </p:spPr>
        <p:txBody>
          <a:bodyPr wrap="square">
            <a:spAutoFit/>
          </a:bodyPr>
          <a:lstStyle/>
          <a:p>
            <a:r>
              <a:rPr lang="en-US" dirty="0">
                <a:latin typeface="Calibri" pitchFamily="34" charset="0"/>
              </a:rPr>
              <a:t>Coral</a:t>
            </a:r>
          </a:p>
          <a:p>
            <a:r>
              <a:rPr lang="en-US" dirty="0">
                <a:latin typeface="Calibri" pitchFamily="34" charset="0"/>
              </a:rPr>
              <a:t>Initial</a:t>
            </a:r>
          </a:p>
          <a:p>
            <a:r>
              <a:rPr lang="en-US" dirty="0">
                <a:latin typeface="Calibri" pitchFamily="34" charset="0"/>
              </a:rPr>
              <a:t>conditions</a:t>
            </a:r>
          </a:p>
        </p:txBody>
      </p:sp>
      <p:sp>
        <p:nvSpPr>
          <p:cNvPr id="37894" name="TextBox 5"/>
          <p:cNvSpPr txBox="1">
            <a:spLocks noChangeArrowheads="1"/>
          </p:cNvSpPr>
          <p:nvPr/>
        </p:nvSpPr>
        <p:spPr bwMode="auto">
          <a:xfrm>
            <a:off x="6705600" y="1981200"/>
            <a:ext cx="1981200" cy="830997"/>
          </a:xfrm>
          <a:prstGeom prst="rect">
            <a:avLst/>
          </a:prstGeom>
          <a:noFill/>
          <a:ln w="9525">
            <a:noFill/>
            <a:miter lim="800000"/>
            <a:headEnd/>
            <a:tailEnd/>
          </a:ln>
        </p:spPr>
        <p:txBody>
          <a:bodyPr wrap="square">
            <a:spAutoFit/>
          </a:bodyPr>
          <a:lstStyle/>
          <a:p>
            <a:r>
              <a:rPr lang="en-US" dirty="0">
                <a:latin typeface="Calibri" pitchFamily="34" charset="0"/>
              </a:rPr>
              <a:t>No </a:t>
            </a:r>
            <a:r>
              <a:rPr lang="en-US" dirty="0" err="1">
                <a:latin typeface="Calibri" pitchFamily="34" charset="0"/>
              </a:rPr>
              <a:t>macroalgae</a:t>
            </a:r>
            <a:endParaRPr lang="en-US" dirty="0">
              <a:latin typeface="Calibri" pitchFamily="34" charset="0"/>
            </a:endParaRPr>
          </a:p>
        </p:txBody>
      </p:sp>
      <p:sp>
        <p:nvSpPr>
          <p:cNvPr id="37895" name="Rectangle 6"/>
          <p:cNvSpPr>
            <a:spLocks noChangeArrowheads="1"/>
          </p:cNvSpPr>
          <p:nvPr/>
        </p:nvSpPr>
        <p:spPr bwMode="auto">
          <a:xfrm>
            <a:off x="152400" y="3429000"/>
            <a:ext cx="1676400" cy="1569660"/>
          </a:xfrm>
          <a:prstGeom prst="rect">
            <a:avLst/>
          </a:prstGeom>
          <a:noFill/>
          <a:ln w="9525">
            <a:noFill/>
            <a:miter lim="800000"/>
            <a:headEnd/>
            <a:tailEnd/>
          </a:ln>
        </p:spPr>
        <p:txBody>
          <a:bodyPr wrap="square">
            <a:spAutoFit/>
          </a:bodyPr>
          <a:lstStyle/>
          <a:p>
            <a:r>
              <a:rPr lang="en-US" dirty="0" err="1">
                <a:latin typeface="Calibri" pitchFamily="34" charset="0"/>
              </a:rPr>
              <a:t>Macroalgae</a:t>
            </a:r>
            <a:endParaRPr lang="en-US" dirty="0">
              <a:latin typeface="Calibri" pitchFamily="34" charset="0"/>
            </a:endParaRPr>
          </a:p>
          <a:p>
            <a:r>
              <a:rPr lang="en-US" dirty="0">
                <a:latin typeface="Calibri" pitchFamily="34" charset="0"/>
              </a:rPr>
              <a:t>at long term equilibrium</a:t>
            </a:r>
          </a:p>
        </p:txBody>
      </p:sp>
      <p:sp>
        <p:nvSpPr>
          <p:cNvPr id="37896" name="TextBox 9"/>
          <p:cNvSpPr txBox="1">
            <a:spLocks noChangeArrowheads="1"/>
          </p:cNvSpPr>
          <p:nvPr/>
        </p:nvSpPr>
        <p:spPr bwMode="auto">
          <a:xfrm>
            <a:off x="6781800" y="3886200"/>
            <a:ext cx="12192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No turf</a:t>
            </a:r>
          </a:p>
        </p:txBody>
      </p:sp>
    </p:spTree>
    <p:extLst>
      <p:ext uri="{BB962C8B-B14F-4D97-AF65-F5344CB8AC3E}">
        <p14:creationId xmlns:p14="http://schemas.microsoft.com/office/powerpoint/2010/main" val="2934971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Recovery </a:t>
            </a:r>
            <a:r>
              <a:rPr lang="en-US" sz="4000" dirty="0" smtClean="0">
                <a:solidFill>
                  <a:srgbClr val="FF0000"/>
                </a:solidFill>
              </a:rPr>
              <a:t>time scale </a:t>
            </a:r>
            <a:r>
              <a:rPr lang="en-US" sz="4000" dirty="0" smtClean="0"/>
              <a:t>depends on fishing effort level and is not monotonic</a:t>
            </a:r>
            <a:endParaRPr lang="en-US" sz="4000" dirty="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3" cstate="print"/>
          <a:srcRect/>
          <a:stretch>
            <a:fillRect/>
          </a:stretch>
        </p:blipFill>
        <p:spPr bwMode="auto">
          <a:xfrm>
            <a:off x="457200" y="1781175"/>
            <a:ext cx="7962900" cy="5076825"/>
          </a:xfrm>
          <a:prstGeom prst="rect">
            <a:avLst/>
          </a:prstGeom>
          <a:noFill/>
          <a:ln w="9525">
            <a:noFill/>
            <a:miter lim="800000"/>
            <a:headEnd/>
            <a:tailEnd/>
          </a:ln>
        </p:spPr>
      </p:pic>
      <p:sp>
        <p:nvSpPr>
          <p:cNvPr id="5" name="TextBox 4"/>
          <p:cNvSpPr txBox="1"/>
          <p:nvPr/>
        </p:nvSpPr>
        <p:spPr>
          <a:xfrm>
            <a:off x="2514600" y="2286000"/>
            <a:ext cx="1219200" cy="461665"/>
          </a:xfrm>
          <a:prstGeom prst="rect">
            <a:avLst/>
          </a:prstGeom>
          <a:noFill/>
        </p:spPr>
        <p:txBody>
          <a:bodyPr wrap="square" rtlCol="0">
            <a:spAutoFit/>
          </a:bodyPr>
          <a:lstStyle/>
          <a:p>
            <a:r>
              <a:rPr lang="en-US" dirty="0" smtClean="0"/>
              <a:t>coral</a:t>
            </a:r>
            <a:endParaRPr lang="en-US" dirty="0"/>
          </a:p>
        </p:txBody>
      </p:sp>
      <p:sp>
        <p:nvSpPr>
          <p:cNvPr id="6" name="TextBox 5"/>
          <p:cNvSpPr txBox="1"/>
          <p:nvPr/>
        </p:nvSpPr>
        <p:spPr>
          <a:xfrm>
            <a:off x="5486400" y="3124200"/>
            <a:ext cx="1219200" cy="461665"/>
          </a:xfrm>
          <a:prstGeom prst="rect">
            <a:avLst/>
          </a:prstGeom>
          <a:noFill/>
        </p:spPr>
        <p:txBody>
          <a:bodyPr wrap="square" rtlCol="0">
            <a:spAutoFit/>
          </a:bodyPr>
          <a:lstStyle/>
          <a:p>
            <a:r>
              <a:rPr lang="en-US" dirty="0" smtClean="0"/>
              <a:t>coral</a:t>
            </a:r>
            <a:endParaRPr lang="en-US" dirty="0"/>
          </a:p>
        </p:txBody>
      </p:sp>
      <p:cxnSp>
        <p:nvCxnSpPr>
          <p:cNvPr id="4" name="Straight Arrow Connector 3"/>
          <p:cNvCxnSpPr/>
          <p:nvPr/>
        </p:nvCxnSpPr>
        <p:spPr>
          <a:xfrm>
            <a:off x="704193" y="2247900"/>
            <a:ext cx="1828800" cy="1752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69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Outline</a:t>
            </a:r>
          </a:p>
        </p:txBody>
      </p:sp>
      <p:sp>
        <p:nvSpPr>
          <p:cNvPr id="21507" name="Content Placeholder 2"/>
          <p:cNvSpPr>
            <a:spLocks noGrp="1"/>
          </p:cNvSpPr>
          <p:nvPr>
            <p:ph idx="1"/>
          </p:nvPr>
        </p:nvSpPr>
        <p:spPr/>
        <p:txBody>
          <a:bodyPr/>
          <a:lstStyle/>
          <a:p>
            <a:pPr eaLnBrk="1" hangingPunct="1"/>
            <a:r>
              <a:rPr lang="en-US" dirty="0" smtClean="0"/>
              <a:t>An example that indicates what can be done, and why we might want to do it:</a:t>
            </a:r>
            <a:r>
              <a:rPr lang="en-US" dirty="0"/>
              <a:t> </a:t>
            </a:r>
            <a:r>
              <a:rPr lang="en-US" dirty="0" smtClean="0"/>
              <a:t>The </a:t>
            </a:r>
            <a:r>
              <a:rPr lang="en-US" dirty="0" smtClean="0"/>
              <a:t>coral example</a:t>
            </a:r>
          </a:p>
          <a:p>
            <a:pPr eaLnBrk="1" hangingPunct="1"/>
            <a:r>
              <a:rPr lang="en-US" dirty="0" smtClean="0"/>
              <a:t>Present mathematical arguments for </a:t>
            </a:r>
            <a:r>
              <a:rPr lang="en-US" dirty="0" smtClean="0"/>
              <a:t>transients, and what it implies about regime shifts</a:t>
            </a:r>
          </a:p>
          <a:p>
            <a:pPr eaLnBrk="1" hangingPunct="1"/>
            <a:r>
              <a:rPr lang="en-US" dirty="0" smtClean="0"/>
              <a:t>A statistical approach to early warning signs for the saddle-node</a:t>
            </a:r>
            <a:endParaRPr lang="en-US" dirty="0" smtClean="0"/>
          </a:p>
        </p:txBody>
      </p:sp>
    </p:spTree>
    <p:extLst>
      <p:ext uri="{BB962C8B-B14F-4D97-AF65-F5344CB8AC3E}">
        <p14:creationId xmlns:p14="http://schemas.microsoft.com/office/powerpoint/2010/main" val="3104286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Recovery </a:t>
            </a:r>
            <a:r>
              <a:rPr lang="en-US" sz="4000" dirty="0" smtClean="0">
                <a:solidFill>
                  <a:srgbClr val="FF0000"/>
                </a:solidFill>
              </a:rPr>
              <a:t>time scale </a:t>
            </a:r>
            <a:r>
              <a:rPr lang="en-US" sz="4000" dirty="0" smtClean="0"/>
              <a:t>depends on fishing effort level and is not monotonic</a:t>
            </a:r>
            <a:endParaRPr lang="en-US" sz="4000" dirty="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3" cstate="print"/>
          <a:srcRect/>
          <a:stretch>
            <a:fillRect/>
          </a:stretch>
        </p:blipFill>
        <p:spPr bwMode="auto">
          <a:xfrm>
            <a:off x="457200" y="1781175"/>
            <a:ext cx="7962900" cy="5076825"/>
          </a:xfrm>
          <a:prstGeom prst="rect">
            <a:avLst/>
          </a:prstGeom>
          <a:noFill/>
          <a:ln w="9525">
            <a:noFill/>
            <a:miter lim="800000"/>
            <a:headEnd/>
            <a:tailEnd/>
          </a:ln>
        </p:spPr>
      </p:pic>
      <p:sp>
        <p:nvSpPr>
          <p:cNvPr id="5" name="TextBox 4"/>
          <p:cNvSpPr txBox="1"/>
          <p:nvPr/>
        </p:nvSpPr>
        <p:spPr>
          <a:xfrm>
            <a:off x="2514600" y="2286000"/>
            <a:ext cx="1219200" cy="461665"/>
          </a:xfrm>
          <a:prstGeom prst="rect">
            <a:avLst/>
          </a:prstGeom>
          <a:noFill/>
        </p:spPr>
        <p:txBody>
          <a:bodyPr wrap="square" rtlCol="0">
            <a:spAutoFit/>
          </a:bodyPr>
          <a:lstStyle/>
          <a:p>
            <a:r>
              <a:rPr lang="en-US" dirty="0" smtClean="0"/>
              <a:t>coral</a:t>
            </a:r>
            <a:endParaRPr lang="en-US" dirty="0"/>
          </a:p>
        </p:txBody>
      </p:sp>
      <p:sp>
        <p:nvSpPr>
          <p:cNvPr id="6" name="TextBox 5"/>
          <p:cNvSpPr txBox="1"/>
          <p:nvPr/>
        </p:nvSpPr>
        <p:spPr>
          <a:xfrm>
            <a:off x="5486400" y="3124200"/>
            <a:ext cx="1219200" cy="461665"/>
          </a:xfrm>
          <a:prstGeom prst="rect">
            <a:avLst/>
          </a:prstGeom>
          <a:noFill/>
        </p:spPr>
        <p:txBody>
          <a:bodyPr wrap="square" rtlCol="0">
            <a:spAutoFit/>
          </a:bodyPr>
          <a:lstStyle/>
          <a:p>
            <a:r>
              <a:rPr lang="en-US" dirty="0" smtClean="0"/>
              <a:t>coral</a:t>
            </a:r>
            <a:endParaRPr lang="en-US" dirty="0"/>
          </a:p>
        </p:txBody>
      </p:sp>
      <p:cxnSp>
        <p:nvCxnSpPr>
          <p:cNvPr id="7" name="Straight Arrow Connector 6"/>
          <p:cNvCxnSpPr/>
          <p:nvPr/>
        </p:nvCxnSpPr>
        <p:spPr>
          <a:xfrm rot="16200000">
            <a:off x="5448300" y="2785765"/>
            <a:ext cx="1828800" cy="1752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896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Recovery </a:t>
            </a:r>
            <a:r>
              <a:rPr lang="en-US" sz="4000" dirty="0" smtClean="0">
                <a:solidFill>
                  <a:srgbClr val="FF0000"/>
                </a:solidFill>
              </a:rPr>
              <a:t>time scale </a:t>
            </a:r>
            <a:r>
              <a:rPr lang="en-US" sz="4000" dirty="0" smtClean="0"/>
              <a:t>depends on fishing effort level and is not monotonic</a:t>
            </a:r>
            <a:endParaRPr lang="en-US" sz="4000" dirty="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3" cstate="print"/>
          <a:srcRect/>
          <a:stretch>
            <a:fillRect/>
          </a:stretch>
        </p:blipFill>
        <p:spPr bwMode="auto">
          <a:xfrm>
            <a:off x="457200" y="1781175"/>
            <a:ext cx="7962900" cy="5076825"/>
          </a:xfrm>
          <a:prstGeom prst="rect">
            <a:avLst/>
          </a:prstGeom>
          <a:noFill/>
          <a:ln w="9525">
            <a:noFill/>
            <a:miter lim="800000"/>
            <a:headEnd/>
            <a:tailEnd/>
          </a:ln>
        </p:spPr>
      </p:pic>
      <p:sp>
        <p:nvSpPr>
          <p:cNvPr id="5" name="TextBox 4"/>
          <p:cNvSpPr txBox="1"/>
          <p:nvPr/>
        </p:nvSpPr>
        <p:spPr>
          <a:xfrm>
            <a:off x="2514600" y="2286000"/>
            <a:ext cx="1219200" cy="461665"/>
          </a:xfrm>
          <a:prstGeom prst="rect">
            <a:avLst/>
          </a:prstGeom>
          <a:noFill/>
        </p:spPr>
        <p:txBody>
          <a:bodyPr wrap="square" rtlCol="0">
            <a:spAutoFit/>
          </a:bodyPr>
          <a:lstStyle/>
          <a:p>
            <a:r>
              <a:rPr lang="en-US" dirty="0" smtClean="0"/>
              <a:t>coral</a:t>
            </a:r>
            <a:endParaRPr lang="en-US" dirty="0"/>
          </a:p>
        </p:txBody>
      </p:sp>
      <p:sp>
        <p:nvSpPr>
          <p:cNvPr id="6" name="TextBox 5"/>
          <p:cNvSpPr txBox="1"/>
          <p:nvPr/>
        </p:nvSpPr>
        <p:spPr>
          <a:xfrm>
            <a:off x="5486400" y="3124200"/>
            <a:ext cx="1219200" cy="461665"/>
          </a:xfrm>
          <a:prstGeom prst="rect">
            <a:avLst/>
          </a:prstGeom>
          <a:noFill/>
        </p:spPr>
        <p:txBody>
          <a:bodyPr wrap="square" rtlCol="0">
            <a:spAutoFit/>
          </a:bodyPr>
          <a:lstStyle/>
          <a:p>
            <a:r>
              <a:rPr lang="en-US" dirty="0" smtClean="0"/>
              <a:t>coral</a:t>
            </a:r>
            <a:endParaRPr lang="en-US" dirty="0"/>
          </a:p>
        </p:txBody>
      </p:sp>
    </p:spTree>
    <p:extLst>
      <p:ext uri="{BB962C8B-B14F-4D97-AF65-F5344CB8AC3E}">
        <p14:creationId xmlns:p14="http://schemas.microsoft.com/office/powerpoint/2010/main" val="178042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Outline</a:t>
            </a:r>
          </a:p>
        </p:txBody>
      </p:sp>
      <p:sp>
        <p:nvSpPr>
          <p:cNvPr id="21507" name="Content Placeholder 2"/>
          <p:cNvSpPr>
            <a:spLocks noGrp="1"/>
          </p:cNvSpPr>
          <p:nvPr>
            <p:ph idx="1"/>
          </p:nvPr>
        </p:nvSpPr>
        <p:spPr/>
        <p:txBody>
          <a:bodyPr/>
          <a:lstStyle/>
          <a:p>
            <a:pPr eaLnBrk="1" hangingPunct="1"/>
            <a:r>
              <a:rPr lang="en-US" dirty="0" smtClean="0"/>
              <a:t>An example that indicates what can be done, and why we might want to do it:</a:t>
            </a:r>
            <a:r>
              <a:rPr lang="en-US" dirty="0"/>
              <a:t> </a:t>
            </a:r>
            <a:r>
              <a:rPr lang="en-US" dirty="0" smtClean="0"/>
              <a:t>The </a:t>
            </a:r>
            <a:r>
              <a:rPr lang="en-US" dirty="0" smtClean="0"/>
              <a:t>coral example</a:t>
            </a:r>
          </a:p>
          <a:p>
            <a:pPr eaLnBrk="1" hangingPunct="1"/>
            <a:r>
              <a:rPr lang="en-US" dirty="0" smtClean="0">
                <a:solidFill>
                  <a:srgbClr val="FF0000"/>
                </a:solidFill>
              </a:rPr>
              <a:t>Present mathematical arguments for </a:t>
            </a:r>
            <a:r>
              <a:rPr lang="en-US" dirty="0" smtClean="0">
                <a:solidFill>
                  <a:srgbClr val="FF0000"/>
                </a:solidFill>
              </a:rPr>
              <a:t>transients, and what it implies about regime shifts</a:t>
            </a:r>
          </a:p>
          <a:p>
            <a:pPr eaLnBrk="1" hangingPunct="1"/>
            <a:r>
              <a:rPr lang="en-US" dirty="0" smtClean="0"/>
              <a:t>A statistical approach to early warning signs for the saddle-node</a:t>
            </a:r>
            <a:endParaRPr lang="en-US" dirty="0" smtClean="0"/>
          </a:p>
        </p:txBody>
      </p:sp>
    </p:spTree>
    <p:extLst>
      <p:ext uri="{BB962C8B-B14F-4D97-AF65-F5344CB8AC3E}">
        <p14:creationId xmlns:p14="http://schemas.microsoft.com/office/powerpoint/2010/main" val="3662719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the saddle-node</a:t>
            </a:r>
            <a:endParaRPr lang="en-US" dirty="0"/>
          </a:p>
        </p:txBody>
      </p:sp>
      <p:sp>
        <p:nvSpPr>
          <p:cNvPr id="3" name="Content Placeholder 2"/>
          <p:cNvSpPr>
            <a:spLocks noGrp="1"/>
          </p:cNvSpPr>
          <p:nvPr>
            <p:ph idx="1"/>
          </p:nvPr>
        </p:nvSpPr>
        <p:spPr/>
        <p:txBody>
          <a:bodyPr/>
          <a:lstStyle/>
          <a:p>
            <a:r>
              <a:rPr lang="en-US" dirty="0" smtClean="0"/>
              <a:t>What possibilities are there for thresholds?</a:t>
            </a:r>
          </a:p>
          <a:p>
            <a:r>
              <a:rPr lang="en-US" dirty="0" smtClean="0"/>
              <a:t>First, more background</a:t>
            </a:r>
            <a:endParaRPr lang="en-US" dirty="0"/>
          </a:p>
        </p:txBody>
      </p:sp>
    </p:spTree>
    <p:extLst>
      <p:ext uri="{BB962C8B-B14F-4D97-AF65-F5344CB8AC3E}">
        <p14:creationId xmlns:p14="http://schemas.microsoft.com/office/powerpoint/2010/main" val="505500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dirty="0" smtClean="0"/>
              <a:t>Discrete time density dependent model: x(t+1) </a:t>
            </a:r>
            <a:r>
              <a:rPr lang="en-US" sz="4000" dirty="0" err="1" smtClean="0"/>
              <a:t>vs</a:t>
            </a:r>
            <a:r>
              <a:rPr lang="en-US" sz="4000" dirty="0" smtClean="0"/>
              <a:t> x(t) (normalized)</a:t>
            </a:r>
          </a:p>
        </p:txBody>
      </p:sp>
      <p:sp>
        <p:nvSpPr>
          <p:cNvPr id="9219" name="Rectangle 3"/>
          <p:cNvSpPr>
            <a:spLocks noGrp="1" noChangeArrowheads="1"/>
          </p:cNvSpPr>
          <p:nvPr>
            <p:ph idx="1"/>
          </p:nvPr>
        </p:nvSpPr>
        <p:spPr/>
        <p:txBody>
          <a:bodyPr/>
          <a:lstStyle/>
          <a:p>
            <a:pPr eaLnBrk="1" hangingPunct="1"/>
            <a:endParaRPr lang="en-US" dirty="0" smtClean="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809750"/>
            <a:ext cx="68961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934200" y="6248400"/>
            <a:ext cx="1828800" cy="461665"/>
          </a:xfrm>
          <a:prstGeom prst="rect">
            <a:avLst/>
          </a:prstGeom>
          <a:noFill/>
        </p:spPr>
        <p:txBody>
          <a:bodyPr wrap="square" rtlCol="0">
            <a:spAutoFit/>
          </a:bodyPr>
          <a:lstStyle/>
          <a:p>
            <a:r>
              <a:rPr lang="en-US" dirty="0" smtClean="0"/>
              <a:t>This year</a:t>
            </a:r>
            <a:endParaRPr lang="en-US" dirty="0"/>
          </a:p>
        </p:txBody>
      </p:sp>
      <p:sp>
        <p:nvSpPr>
          <p:cNvPr id="6" name="TextBox 5"/>
          <p:cNvSpPr txBox="1"/>
          <p:nvPr/>
        </p:nvSpPr>
        <p:spPr>
          <a:xfrm>
            <a:off x="0" y="3962400"/>
            <a:ext cx="1828800" cy="461665"/>
          </a:xfrm>
          <a:prstGeom prst="rect">
            <a:avLst/>
          </a:prstGeom>
          <a:noFill/>
        </p:spPr>
        <p:txBody>
          <a:bodyPr wrap="square" rtlCol="0">
            <a:spAutoFit/>
          </a:bodyPr>
          <a:lstStyle/>
          <a:p>
            <a:r>
              <a:rPr lang="en-US" dirty="0" smtClean="0"/>
              <a:t>Next year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dirty="0" smtClean="0"/>
          </a:p>
        </p:txBody>
      </p:sp>
      <p:sp>
        <p:nvSpPr>
          <p:cNvPr id="12291" name="Rectangle 3"/>
          <p:cNvSpPr>
            <a:spLocks noGrp="1" noChangeArrowheads="1"/>
          </p:cNvSpPr>
          <p:nvPr>
            <p:ph idx="1"/>
          </p:nvPr>
        </p:nvSpPr>
        <p:spPr/>
        <p:txBody>
          <a:bodyPr/>
          <a:lstStyle/>
          <a:p>
            <a:pPr eaLnBrk="1" hangingPunct="1"/>
            <a:endParaRPr lang="en-US" smtClean="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4850"/>
            <a:ext cx="951547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762000" y="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Certain characteristics of simple models are generic, and indicate chaos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0"/>
            <a:ext cx="5008562"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43400" y="3886200"/>
            <a:ext cx="1295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571500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85800"/>
            <a:ext cx="3276600" cy="2677656"/>
          </a:xfrm>
          <a:prstGeom prst="rect">
            <a:avLst/>
          </a:prstGeom>
          <a:noFill/>
        </p:spPr>
        <p:txBody>
          <a:bodyPr wrap="square" rtlCol="0">
            <a:spAutoFit/>
          </a:bodyPr>
          <a:lstStyle/>
          <a:p>
            <a:r>
              <a:rPr lang="en-US" dirty="0" smtClean="0"/>
              <a:t>Alternate growth and dispersal and look at dynamics</a:t>
            </a:r>
          </a:p>
          <a:p>
            <a:endParaRPr lang="en-US" dirty="0" smtClean="0"/>
          </a:p>
          <a:p>
            <a:r>
              <a:rPr lang="en-US" dirty="0" smtClean="0"/>
              <a:t>Use the kind of </a:t>
            </a:r>
            <a:r>
              <a:rPr lang="en-US" dirty="0" err="1" smtClean="0"/>
              <a:t>overcompensatory</a:t>
            </a:r>
            <a:r>
              <a:rPr lang="en-US" dirty="0" smtClean="0"/>
              <a:t> growth</a:t>
            </a:r>
            <a:endParaRPr lang="en-US" dirty="0"/>
          </a:p>
        </p:txBody>
      </p:sp>
      <p:cxnSp>
        <p:nvCxnSpPr>
          <p:cNvPr id="8" name="Straight Connector 7"/>
          <p:cNvCxnSpPr/>
          <p:nvPr/>
        </p:nvCxnSpPr>
        <p:spPr>
          <a:xfrm>
            <a:off x="533400" y="44196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53340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219200" y="5029200"/>
            <a:ext cx="1617518" cy="384464"/>
          </a:xfrm>
          <a:custGeom>
            <a:avLst/>
            <a:gdLst>
              <a:gd name="connsiteX0" fmla="*/ 0 w 1617518"/>
              <a:gd name="connsiteY0" fmla="*/ 323850 h 384464"/>
              <a:gd name="connsiteX1" fmla="*/ 748145 w 1617518"/>
              <a:gd name="connsiteY1" fmla="*/ 1732 h 384464"/>
              <a:gd name="connsiteX2" fmla="*/ 1496291 w 1617518"/>
              <a:gd name="connsiteY2" fmla="*/ 334241 h 384464"/>
              <a:gd name="connsiteX3" fmla="*/ 1475509 w 1617518"/>
              <a:gd name="connsiteY3" fmla="*/ 303069 h 384464"/>
            </a:gdLst>
            <a:ahLst/>
            <a:cxnLst>
              <a:cxn ang="0">
                <a:pos x="connsiteX0" y="connsiteY0"/>
              </a:cxn>
              <a:cxn ang="0">
                <a:pos x="connsiteX1" y="connsiteY1"/>
              </a:cxn>
              <a:cxn ang="0">
                <a:pos x="connsiteX2" y="connsiteY2"/>
              </a:cxn>
              <a:cxn ang="0">
                <a:pos x="connsiteX3" y="connsiteY3"/>
              </a:cxn>
            </a:cxnLst>
            <a:rect l="l" t="t" r="r" b="b"/>
            <a:pathLst>
              <a:path w="1617518" h="384464">
                <a:moveTo>
                  <a:pt x="0" y="323850"/>
                </a:moveTo>
                <a:cubicBezTo>
                  <a:pt x="249381" y="161925"/>
                  <a:pt x="498763" y="0"/>
                  <a:pt x="748145" y="1732"/>
                </a:cubicBezTo>
                <a:cubicBezTo>
                  <a:pt x="997527" y="3464"/>
                  <a:pt x="1375064" y="284018"/>
                  <a:pt x="1496291" y="334241"/>
                </a:cubicBezTo>
                <a:cubicBezTo>
                  <a:pt x="1617518" y="384464"/>
                  <a:pt x="1475509" y="303069"/>
                  <a:pt x="1475509" y="30306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rot="5400000">
            <a:off x="1600994" y="4723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3810000"/>
            <a:ext cx="3308919" cy="461665"/>
          </a:xfrm>
          <a:prstGeom prst="rect">
            <a:avLst/>
          </a:prstGeom>
          <a:noFill/>
        </p:spPr>
        <p:txBody>
          <a:bodyPr wrap="none" rtlCol="0">
            <a:spAutoFit/>
          </a:bodyPr>
          <a:lstStyle/>
          <a:p>
            <a:r>
              <a:rPr lang="en-US" dirty="0" smtClean="0"/>
              <a:t>Location before dispersal</a:t>
            </a:r>
            <a:endParaRPr lang="en-US" dirty="0"/>
          </a:p>
        </p:txBody>
      </p:sp>
      <p:sp>
        <p:nvSpPr>
          <p:cNvPr id="16" name="TextBox 15"/>
          <p:cNvSpPr txBox="1"/>
          <p:nvPr/>
        </p:nvSpPr>
        <p:spPr>
          <a:xfrm>
            <a:off x="457200" y="5410200"/>
            <a:ext cx="3190297" cy="830997"/>
          </a:xfrm>
          <a:prstGeom prst="rect">
            <a:avLst/>
          </a:prstGeom>
          <a:noFill/>
        </p:spPr>
        <p:txBody>
          <a:bodyPr wrap="none" rtlCol="0">
            <a:spAutoFit/>
          </a:bodyPr>
          <a:lstStyle/>
          <a:p>
            <a:r>
              <a:rPr lang="en-US" dirty="0" smtClean="0"/>
              <a:t>Distribution of locations</a:t>
            </a:r>
          </a:p>
          <a:p>
            <a:r>
              <a:rPr lang="en-US" dirty="0" smtClean="0"/>
              <a:t>after dispersal in space</a:t>
            </a:r>
            <a:endParaRPr lang="en-US" dirty="0"/>
          </a:p>
        </p:txBody>
      </p:sp>
      <p:sp>
        <p:nvSpPr>
          <p:cNvPr id="12" name="TextBox 11"/>
          <p:cNvSpPr txBox="1"/>
          <p:nvPr/>
        </p:nvSpPr>
        <p:spPr>
          <a:xfrm>
            <a:off x="304800" y="6400800"/>
            <a:ext cx="3581400" cy="369332"/>
          </a:xfrm>
          <a:prstGeom prst="rect">
            <a:avLst/>
          </a:prstGeom>
          <a:noFill/>
        </p:spPr>
        <p:txBody>
          <a:bodyPr wrap="square" rtlCol="0">
            <a:spAutoFit/>
          </a:bodyPr>
          <a:lstStyle/>
          <a:p>
            <a:r>
              <a:rPr lang="en-US" sz="1800" dirty="0" smtClean="0"/>
              <a:t>Hastings and Higgins, 1994</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t>Two </a:t>
            </a:r>
            <a:r>
              <a:rPr lang="en-US" sz="4000" dirty="0" smtClean="0"/>
              <a:t>patches, </a:t>
            </a:r>
            <a:r>
              <a:rPr lang="en-US" sz="4000" dirty="0"/>
              <a:t>single species</a:t>
            </a:r>
            <a:r>
              <a:rPr lang="en-US" altLang="ja-JP" sz="4000" dirty="0"/>
              <a:t/>
            </a:r>
            <a:br>
              <a:rPr lang="en-US" altLang="ja-JP" sz="4000" dirty="0"/>
            </a:br>
            <a:r>
              <a:rPr lang="en-US" altLang="ja-JP" sz="4000" dirty="0"/>
              <a:t>Hastings, 1993, </a:t>
            </a:r>
            <a:r>
              <a:rPr lang="en-US" altLang="ja-JP" sz="4000" dirty="0" err="1"/>
              <a:t>Gyllenberg</a:t>
            </a:r>
            <a:r>
              <a:rPr lang="en-US" altLang="ja-JP" sz="4000" dirty="0"/>
              <a:t> et al 1993</a:t>
            </a:r>
            <a:endParaRPr lang="en-US" sz="4000" dirty="0"/>
          </a:p>
        </p:txBody>
      </p:sp>
      <p:sp>
        <p:nvSpPr>
          <p:cNvPr id="24579" name="Rectangle 3"/>
          <p:cNvSpPr>
            <a:spLocks noGrp="1" noChangeAspect="1" noChangeArrowheads="1"/>
          </p:cNvSpPr>
          <p:nvPr>
            <p:ph idx="1"/>
          </p:nvPr>
        </p:nvSpPr>
        <p:spPr/>
        <p:txBody>
          <a:bodyPr/>
          <a:lstStyle/>
          <a:p>
            <a:pPr eaLnBrk="1" hangingPunct="1"/>
            <a:endParaRPr lang="en-US" dirty="0" smtClean="0"/>
          </a:p>
        </p:txBody>
      </p:sp>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81200"/>
            <a:ext cx="3552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743200"/>
            <a:ext cx="255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1295400" y="4495800"/>
            <a:ext cx="2514600" cy="1981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4" name="Rectangle 8"/>
          <p:cNvSpPr>
            <a:spLocks noChangeArrowheads="1"/>
          </p:cNvSpPr>
          <p:nvPr/>
        </p:nvSpPr>
        <p:spPr bwMode="auto">
          <a:xfrm>
            <a:off x="5486400" y="4495800"/>
            <a:ext cx="2514600" cy="1981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5" name="Line 9"/>
          <p:cNvSpPr>
            <a:spLocks noChangeShapeType="1"/>
          </p:cNvSpPr>
          <p:nvPr/>
        </p:nvSpPr>
        <p:spPr bwMode="auto">
          <a:xfrm>
            <a:off x="3810000" y="5486400"/>
            <a:ext cx="1676400" cy="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 name="TextBox 9"/>
          <p:cNvSpPr txBox="1"/>
          <p:nvPr/>
        </p:nvSpPr>
        <p:spPr>
          <a:xfrm>
            <a:off x="4800600" y="2743200"/>
            <a:ext cx="2276585" cy="461665"/>
          </a:xfrm>
          <a:prstGeom prst="rect">
            <a:avLst/>
          </a:prstGeom>
          <a:noFill/>
        </p:spPr>
        <p:txBody>
          <a:bodyPr wrap="none" rtlCol="0">
            <a:spAutoFit/>
          </a:bodyPr>
          <a:lstStyle/>
          <a:p>
            <a:r>
              <a:rPr lang="en-US" dirty="0" smtClean="0">
                <a:solidFill>
                  <a:srgbClr val="FF0000"/>
                </a:solidFill>
              </a:rPr>
              <a:t>Alternate growth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t>Two </a:t>
            </a:r>
            <a:r>
              <a:rPr lang="en-US" sz="4000" dirty="0" smtClean="0"/>
              <a:t>patches, </a:t>
            </a:r>
            <a:r>
              <a:rPr lang="en-US" sz="4000" dirty="0"/>
              <a:t>single species</a:t>
            </a:r>
            <a:r>
              <a:rPr lang="en-US" altLang="ja-JP" sz="4000" dirty="0"/>
              <a:t/>
            </a:r>
            <a:br>
              <a:rPr lang="en-US" altLang="ja-JP" sz="4000" dirty="0"/>
            </a:br>
            <a:r>
              <a:rPr lang="en-US" altLang="ja-JP" sz="4000" dirty="0"/>
              <a:t>Hastings, 1993, </a:t>
            </a:r>
            <a:r>
              <a:rPr lang="en-US" altLang="ja-JP" sz="4000" dirty="0" err="1"/>
              <a:t>Gyllenberg</a:t>
            </a:r>
            <a:r>
              <a:rPr lang="en-US" altLang="ja-JP" sz="4000" dirty="0"/>
              <a:t> et al 1993</a:t>
            </a:r>
            <a:endParaRPr lang="en-US" sz="4000" dirty="0"/>
          </a:p>
        </p:txBody>
      </p:sp>
      <p:sp>
        <p:nvSpPr>
          <p:cNvPr id="24579" name="Rectangle 3"/>
          <p:cNvSpPr>
            <a:spLocks noGrp="1" noChangeAspect="1" noChangeArrowheads="1"/>
          </p:cNvSpPr>
          <p:nvPr>
            <p:ph idx="1"/>
          </p:nvPr>
        </p:nvSpPr>
        <p:spPr/>
        <p:txBody>
          <a:bodyPr/>
          <a:lstStyle/>
          <a:p>
            <a:pPr eaLnBrk="1" hangingPunct="1"/>
            <a:endParaRPr lang="en-US" dirty="0" smtClean="0"/>
          </a:p>
        </p:txBody>
      </p:sp>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81200"/>
            <a:ext cx="3552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743200"/>
            <a:ext cx="255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429000"/>
            <a:ext cx="4105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1295400" y="4495800"/>
            <a:ext cx="2514600" cy="1981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4" name="Rectangle 8"/>
          <p:cNvSpPr>
            <a:spLocks noChangeArrowheads="1"/>
          </p:cNvSpPr>
          <p:nvPr/>
        </p:nvSpPr>
        <p:spPr bwMode="auto">
          <a:xfrm>
            <a:off x="5486400" y="4495800"/>
            <a:ext cx="2514600" cy="1981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5" name="Line 9"/>
          <p:cNvSpPr>
            <a:spLocks noChangeShapeType="1"/>
          </p:cNvSpPr>
          <p:nvPr/>
        </p:nvSpPr>
        <p:spPr bwMode="auto">
          <a:xfrm>
            <a:off x="3810000" y="5486400"/>
            <a:ext cx="1676400" cy="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 name="TextBox 9"/>
          <p:cNvSpPr txBox="1"/>
          <p:nvPr/>
        </p:nvSpPr>
        <p:spPr>
          <a:xfrm>
            <a:off x="4800600" y="2743200"/>
            <a:ext cx="2276585" cy="461665"/>
          </a:xfrm>
          <a:prstGeom prst="rect">
            <a:avLst/>
          </a:prstGeom>
          <a:noFill/>
        </p:spPr>
        <p:txBody>
          <a:bodyPr wrap="none" rtlCol="0">
            <a:spAutoFit/>
          </a:bodyPr>
          <a:lstStyle/>
          <a:p>
            <a:r>
              <a:rPr lang="en-US" dirty="0" smtClean="0"/>
              <a:t>Alternate growth</a:t>
            </a:r>
            <a:endParaRPr lang="en-US" dirty="0"/>
          </a:p>
        </p:txBody>
      </p:sp>
      <p:sp>
        <p:nvSpPr>
          <p:cNvPr id="14" name="TextBox 13"/>
          <p:cNvSpPr txBox="1"/>
          <p:nvPr/>
        </p:nvSpPr>
        <p:spPr>
          <a:xfrm>
            <a:off x="5791200" y="3429000"/>
            <a:ext cx="2057400" cy="830997"/>
          </a:xfrm>
          <a:prstGeom prst="rect">
            <a:avLst/>
          </a:prstGeom>
          <a:noFill/>
        </p:spPr>
        <p:txBody>
          <a:bodyPr wrap="square" rtlCol="0">
            <a:spAutoFit/>
          </a:bodyPr>
          <a:lstStyle/>
          <a:p>
            <a:r>
              <a:rPr lang="en-US" dirty="0" smtClean="0">
                <a:solidFill>
                  <a:srgbClr val="FF0000"/>
                </a:solidFill>
              </a:rPr>
              <a:t>And then dispersal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0"/>
            <a:ext cx="43068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0"/>
            <a:ext cx="44958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title"/>
          </p:nvPr>
        </p:nvSpPr>
        <p:spPr/>
        <p:txBody>
          <a:bodyPr/>
          <a:lstStyle/>
          <a:p>
            <a:pPr eaLnBrk="1" hangingPunct="1"/>
            <a:endParaRPr lang="en-US" dirty="0" smtClean="0"/>
          </a:p>
        </p:txBody>
      </p:sp>
      <p:sp>
        <p:nvSpPr>
          <p:cNvPr id="25605" name="Rectangle 3"/>
          <p:cNvSpPr>
            <a:spLocks noGrp="1" noChangeAspect="1" noChangeArrowheads="1"/>
          </p:cNvSpPr>
          <p:nvPr>
            <p:ph idx="1"/>
          </p:nvPr>
        </p:nvSpPr>
        <p:spPr/>
        <p:txBody>
          <a:bodyPr/>
          <a:lstStyle/>
          <a:p>
            <a:pPr eaLnBrk="1" hangingPunct="1"/>
            <a:endParaRPr lang="en-US" smtClean="0"/>
          </a:p>
        </p:txBody>
      </p:sp>
      <p:pic>
        <p:nvPicPr>
          <p:cNvPr id="2560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8600"/>
            <a:ext cx="43053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p:cNvSpPr txBox="1">
            <a:spLocks noChangeArrowheads="1"/>
          </p:cNvSpPr>
          <p:nvPr/>
        </p:nvSpPr>
        <p:spPr bwMode="auto">
          <a:xfrm>
            <a:off x="4876800" y="4572000"/>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Black ends up as B, white ends up as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3619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Ecosystems can exhibit ‘sudden’ shifts</a:t>
            </a:r>
          </a:p>
        </p:txBody>
      </p:sp>
      <p:sp>
        <p:nvSpPr>
          <p:cNvPr id="5123" name="Content Placeholder 2"/>
          <p:cNvSpPr>
            <a:spLocks noGrp="1"/>
          </p:cNvSpPr>
          <p:nvPr>
            <p:ph idx="1"/>
          </p:nvPr>
        </p:nvSpPr>
        <p:spPr>
          <a:xfrm>
            <a:off x="457200" y="5943600"/>
            <a:ext cx="7239000" cy="381000"/>
          </a:xfrm>
        </p:spPr>
        <p:txBody>
          <a:bodyPr/>
          <a:lstStyle/>
          <a:p>
            <a:r>
              <a:rPr lang="en-US" smtClean="0"/>
              <a:t>Scheffer and Carpenter, TREE 2003, based on deMenocal et al. 2000 Quat Science Reviews </a:t>
            </a:r>
          </a:p>
        </p:txBody>
      </p:sp>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rrowheads="1"/>
          </p:cNvSpPr>
          <p:nvPr>
            <p:ph type="title"/>
          </p:nvPr>
        </p:nvSpPr>
        <p:spPr>
          <a:xfrm>
            <a:off x="457200" y="381000"/>
            <a:ext cx="8229600" cy="1143000"/>
          </a:xfrm>
        </p:spPr>
        <p:txBody>
          <a:bodyPr/>
          <a:lstStyle/>
          <a:p>
            <a:pPr>
              <a:defRPr/>
            </a:pPr>
            <a:r>
              <a:rPr lang="en-US" dirty="0" smtClean="0">
                <a:effectLst>
                  <a:outerShdw blurRad="38100" dist="38100" dir="2700000" algn="tl">
                    <a:srgbClr val="C0C0C0"/>
                  </a:outerShdw>
                </a:effectLst>
              </a:rPr>
              <a:t>Three different initial conditions</a:t>
            </a:r>
            <a:endParaRPr lang="en-US" dirty="0">
              <a:effectLst>
                <a:outerShdw blurRad="38100" dist="38100" dir="2700000" algn="tl">
                  <a:srgbClr val="C0C0C0"/>
                </a:outerShdw>
              </a:effectLst>
            </a:endParaRPr>
          </a:p>
        </p:txBody>
      </p:sp>
      <p:sp>
        <p:nvSpPr>
          <p:cNvPr id="320515" name="Rectangle 3"/>
          <p:cNvSpPr>
            <a:spLocks noGrp="1" noRot="1" noChangeArrowheads="1"/>
          </p:cNvSpPr>
          <p:nvPr>
            <p:ph idx="1"/>
          </p:nvPr>
        </p:nvSpPr>
        <p:spPr/>
        <p:txBody>
          <a:bodyPr/>
          <a:lstStyle/>
          <a:p>
            <a:pPr>
              <a:defRPr/>
            </a:pPr>
            <a:endParaRPr lang="en-US" dirty="0">
              <a:effectLst>
                <a:outerShdw blurRad="38100" dist="38100" dir="2700000" algn="tl">
                  <a:srgbClr val="C0C0C0"/>
                </a:outerShdw>
              </a:effectLst>
            </a:endParaRPr>
          </a:p>
        </p:txBody>
      </p:sp>
      <p:pic>
        <p:nvPicPr>
          <p:cNvPr id="26628" name="Picture 5" descr="anim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6764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anim3"/>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6764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anim"/>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6764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6"/>
          <p:cNvSpPr txBox="1">
            <a:spLocks noChangeArrowheads="1"/>
          </p:cNvSpPr>
          <p:nvPr/>
        </p:nvSpPr>
        <p:spPr bwMode="auto">
          <a:xfrm>
            <a:off x="2971800" y="4800600"/>
            <a:ext cx="109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Patch 1</a:t>
            </a:r>
          </a:p>
        </p:txBody>
      </p:sp>
      <p:sp>
        <p:nvSpPr>
          <p:cNvPr id="26632" name="TextBox 7"/>
          <p:cNvSpPr txBox="1">
            <a:spLocks noChangeArrowheads="1"/>
          </p:cNvSpPr>
          <p:nvPr/>
        </p:nvSpPr>
        <p:spPr bwMode="auto">
          <a:xfrm rot="-5400000">
            <a:off x="-89693" y="2528093"/>
            <a:ext cx="109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Patch 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533400" y="1447800"/>
            <a:ext cx="8229600" cy="1143000"/>
          </a:xfrm>
        </p:spPr>
        <p:txBody>
          <a:bodyPr>
            <a:normAutofit fontScale="90000"/>
          </a:bodyPr>
          <a:lstStyle/>
          <a:p>
            <a:pPr fontAlgn="auto">
              <a:spcAft>
                <a:spcPts val="0"/>
              </a:spcAft>
              <a:defRPr/>
            </a:pPr>
            <a:r>
              <a:rPr lang="en-US" altLang="ja-JP" sz="4000" dirty="0"/>
              <a:t>Analytic treatment of transients in coupled patches (</a:t>
            </a:r>
            <a:r>
              <a:rPr lang="en-US" altLang="ja-JP" sz="4000" dirty="0" err="1"/>
              <a:t>Wysham</a:t>
            </a:r>
            <a:r>
              <a:rPr lang="en-US" altLang="ja-JP" sz="4000" dirty="0"/>
              <a:t> &amp; Hastings, </a:t>
            </a:r>
            <a:r>
              <a:rPr lang="en-US" altLang="ja-JP" sz="4000" dirty="0" smtClean="0"/>
              <a:t>BMB, 2008; H and W, </a:t>
            </a:r>
            <a:r>
              <a:rPr lang="en-US" altLang="ja-JP" sz="4000" dirty="0" err="1" smtClean="0"/>
              <a:t>Ecol</a:t>
            </a:r>
            <a:r>
              <a:rPr lang="en-US" altLang="ja-JP" sz="4000" dirty="0" smtClean="0"/>
              <a:t> Letters 2010; in prep) helps to determine when, and how common</a:t>
            </a:r>
            <a:endParaRPr lang="en-US" sz="4000" dirty="0"/>
          </a:p>
        </p:txBody>
      </p:sp>
      <p:sp>
        <p:nvSpPr>
          <p:cNvPr id="18435" name="Rectangle 3"/>
          <p:cNvSpPr>
            <a:spLocks noGrp="1" noChangeArrowheads="1"/>
          </p:cNvSpPr>
          <p:nvPr>
            <p:ph idx="1"/>
          </p:nvPr>
        </p:nvSpPr>
        <p:spPr>
          <a:xfrm>
            <a:off x="457200" y="2667000"/>
            <a:ext cx="8229600" cy="4389437"/>
          </a:xfrm>
        </p:spPr>
        <p:txBody>
          <a:bodyPr/>
          <a:lstStyle/>
          <a:p>
            <a:r>
              <a:rPr lang="en-US" altLang="ja-JP" dirty="0" smtClean="0">
                <a:ea typeface="ＭＳ Ｐゴシック" charset="-128"/>
              </a:rPr>
              <a:t>Depends on understanding of crises</a:t>
            </a:r>
          </a:p>
          <a:p>
            <a:pPr lvl="1"/>
            <a:r>
              <a:rPr lang="en-US" altLang="ja-JP" dirty="0" smtClean="0">
                <a:ea typeface="ＭＳ Ｐゴシック" charset="-128"/>
              </a:rPr>
              <a:t>Occurs when an attractor ‘collides’ with another solution as a parameter is changed</a:t>
            </a:r>
          </a:p>
          <a:p>
            <a:pPr lvl="1"/>
            <a:r>
              <a:rPr lang="en-US" altLang="ja-JP" dirty="0" smtClean="0">
                <a:ea typeface="ＭＳ Ｐゴシック" charset="-128"/>
              </a:rPr>
              <a:t>Typically produces transients</a:t>
            </a:r>
          </a:p>
          <a:p>
            <a:pPr lvl="1"/>
            <a:r>
              <a:rPr lang="en-US" altLang="ja-JP" dirty="0" smtClean="0">
                <a:ea typeface="ＭＳ Ｐゴシック" charset="-128"/>
              </a:rPr>
              <a:t>Can look at how transient length scales with parameter values</a:t>
            </a:r>
          </a:p>
          <a:p>
            <a:r>
              <a:rPr lang="en-US" altLang="ja-JP" dirty="0" smtClean="0">
                <a:ea typeface="ＭＳ Ｐゴシック" charset="-128"/>
              </a:rPr>
              <a:t>Start with 2 patches and Ricker local dynamics</a:t>
            </a:r>
          </a:p>
          <a:p>
            <a:endParaRPr lang="en-US" dirty="0" smtClean="0"/>
          </a:p>
        </p:txBody>
      </p:sp>
    </p:spTree>
    <p:extLst>
      <p:ext uri="{BB962C8B-B14F-4D97-AF65-F5344CB8AC3E}">
        <p14:creationId xmlns:p14="http://schemas.microsoft.com/office/powerpoint/2010/main" val="24162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704850"/>
            <a:ext cx="8229600" cy="1657350"/>
          </a:xfrm>
        </p:spPr>
        <p:txBody>
          <a:bodyPr>
            <a:normAutofit fontScale="90000"/>
          </a:bodyPr>
          <a:lstStyle/>
          <a:p>
            <a:pPr fontAlgn="auto">
              <a:spcAft>
                <a:spcPts val="0"/>
              </a:spcAft>
              <a:defRPr/>
            </a:pPr>
            <a:r>
              <a:rPr lang="en-US" altLang="ja-JP" sz="3200" dirty="0"/>
              <a:t>The concept of crises in dynamical systems (</a:t>
            </a:r>
            <a:r>
              <a:rPr lang="en-US" altLang="ja-JP" sz="3200" dirty="0" err="1"/>
              <a:t>Grebogi</a:t>
            </a:r>
            <a:r>
              <a:rPr lang="en-US" altLang="ja-JP" sz="3200" dirty="0"/>
              <a:t> et al., 1982, 1983</a:t>
            </a:r>
            <a:r>
              <a:rPr lang="en-US" altLang="ja-JP" sz="3200" dirty="0" smtClean="0"/>
              <a:t>) is an important (and under appreciated) aspect of dynamics in ecological models.</a:t>
            </a:r>
            <a:r>
              <a:rPr lang="en-US" altLang="ja-JP" sz="4000" dirty="0" smtClean="0"/>
              <a:t> </a:t>
            </a:r>
            <a:r>
              <a:rPr lang="en-US" altLang="ja-JP" sz="4000" dirty="0"/>
              <a:t/>
            </a:r>
            <a:br>
              <a:rPr lang="en-US" altLang="ja-JP" sz="4000" dirty="0"/>
            </a:br>
            <a:endParaRPr lang="en-US" sz="4000" dirty="0"/>
          </a:p>
        </p:txBody>
      </p:sp>
      <p:sp>
        <p:nvSpPr>
          <p:cNvPr id="271363" name="Rectangle 3"/>
          <p:cNvSpPr>
            <a:spLocks noGrp="1" noChangeArrowheads="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altLang="ja-JP" sz="2800" dirty="0">
                <a:ea typeface="ＭＳ Ｐゴシック" charset="-128"/>
              </a:rPr>
              <a:t>A crisis is defined to be a sudden, dramatic, and </a:t>
            </a:r>
            <a:r>
              <a:rPr lang="en-US" altLang="ja-JP" sz="2800" dirty="0" err="1">
                <a:ea typeface="ＭＳ Ｐゴシック" charset="-128"/>
              </a:rPr>
              <a:t>discontinous</a:t>
            </a:r>
            <a:r>
              <a:rPr lang="en-US" altLang="ja-JP" sz="2800" dirty="0">
                <a:ea typeface="ＭＳ Ｐゴシック" charset="-128"/>
              </a:rPr>
              <a:t> change in system behavior when a given parameter is varied only slightly. </a:t>
            </a:r>
          </a:p>
          <a:p>
            <a:pPr marL="274320" indent="-274320" fontAlgn="auto">
              <a:spcAft>
                <a:spcPts val="0"/>
              </a:spcAft>
              <a:buClr>
                <a:schemeClr val="accent3"/>
              </a:buClr>
              <a:buFont typeface="Wingdings 2"/>
              <a:buChar char=""/>
              <a:defRPr/>
            </a:pPr>
            <a:r>
              <a:rPr lang="en-US" altLang="ja-JP" sz="2800" dirty="0">
                <a:ea typeface="ＭＳ Ｐゴシック" charset="-128"/>
              </a:rPr>
              <a:t>There are various types of </a:t>
            </a:r>
            <a:r>
              <a:rPr lang="en-US" altLang="ja-JP" sz="2800" dirty="0" smtClean="0">
                <a:ea typeface="ＭＳ Ｐゴシック" charset="-128"/>
              </a:rPr>
              <a:t>crises</a:t>
            </a:r>
            <a:endParaRPr lang="en-US" altLang="ja-JP" sz="2800" dirty="0">
              <a:ea typeface="ＭＳ Ｐゴシック" charset="-128"/>
            </a:endParaRPr>
          </a:p>
          <a:p>
            <a:pPr marL="274320" indent="-274320" fontAlgn="auto">
              <a:spcAft>
                <a:spcPts val="0"/>
              </a:spcAft>
              <a:buClr>
                <a:schemeClr val="accent3"/>
              </a:buClr>
              <a:buFont typeface="Wingdings 2"/>
              <a:buChar char=""/>
              <a:defRPr/>
            </a:pPr>
            <a:r>
              <a:rPr lang="en-US" sz="2800" dirty="0"/>
              <a:t>Each class of crises</a:t>
            </a:r>
            <a:r>
              <a:rPr lang="en-US" altLang="ja-JP" sz="2800" dirty="0">
                <a:ea typeface="ＭＳ Ｐゴシック" charset="-128"/>
              </a:rPr>
              <a:t> </a:t>
            </a:r>
            <a:r>
              <a:rPr lang="en-US" sz="2800" dirty="0"/>
              <a:t>has its own characteristic brand of transient dynamics, and there is a scaling law determining the</a:t>
            </a:r>
            <a:r>
              <a:rPr lang="en-US" altLang="ja-JP" sz="2800" dirty="0">
                <a:ea typeface="ＭＳ Ｐゴシック" charset="-128"/>
              </a:rPr>
              <a:t> average length of their associated transients as well (</a:t>
            </a:r>
            <a:r>
              <a:rPr lang="en-US" altLang="ja-JP" sz="2800" dirty="0" err="1">
                <a:ea typeface="ＭＳ Ｐゴシック" charset="-128"/>
              </a:rPr>
              <a:t>Grebogi</a:t>
            </a:r>
            <a:r>
              <a:rPr lang="en-US" altLang="ja-JP" sz="2800" dirty="0">
                <a:ea typeface="ＭＳ Ｐゴシック" charset="-128"/>
              </a:rPr>
              <a:t> et al., 1986, 1987). </a:t>
            </a:r>
            <a:endParaRPr lang="en-US" altLang="ja-JP" sz="2800" dirty="0" smtClean="0">
              <a:ea typeface="ＭＳ Ｐゴシック" charset="-128"/>
            </a:endParaRPr>
          </a:p>
          <a:p>
            <a:pPr marL="274320" indent="-274320" fontAlgn="auto">
              <a:spcAft>
                <a:spcPts val="0"/>
              </a:spcAft>
              <a:buClr>
                <a:schemeClr val="accent3"/>
              </a:buClr>
              <a:buFont typeface="Wingdings 2"/>
              <a:buChar char=""/>
              <a:defRPr/>
            </a:pPr>
            <a:r>
              <a:rPr lang="en-US" sz="2800" dirty="0" smtClean="0">
                <a:ea typeface="ＭＳ Ｐゴシック" charset="-128"/>
              </a:rPr>
              <a:t>So we simply need to find out how many and what type of crises occur (not so simple to do this)</a:t>
            </a:r>
            <a:endParaRPr lang="en-US" sz="2800" dirty="0"/>
          </a:p>
        </p:txBody>
      </p:sp>
    </p:spTree>
    <p:extLst>
      <p:ext uri="{BB962C8B-B14F-4D97-AF65-F5344CB8AC3E}">
        <p14:creationId xmlns:p14="http://schemas.microsoft.com/office/powerpoint/2010/main" val="4286747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ja-JP" smtClean="0"/>
              <a:t>Attractor merging crisis</a:t>
            </a:r>
            <a:endParaRPr lang="en-US" smtClean="0"/>
          </a:p>
        </p:txBody>
      </p:sp>
      <p:sp>
        <p:nvSpPr>
          <p:cNvPr id="20483" name="Rectangle 3"/>
          <p:cNvSpPr>
            <a:spLocks noGrp="1" noChangeArrowheads="1"/>
          </p:cNvSpPr>
          <p:nvPr>
            <p:ph idx="1"/>
          </p:nvPr>
        </p:nvSpPr>
        <p:spPr/>
        <p:txBody>
          <a:bodyPr/>
          <a:lstStyle/>
          <a:p>
            <a:r>
              <a:rPr lang="en-US" sz="2800" smtClean="0"/>
              <a:t>In the range of parameters near an attractor merging crisis</a:t>
            </a:r>
            <a:r>
              <a:rPr lang="en-US" altLang="ja-JP" sz="2800" smtClean="0">
                <a:ea typeface="ＭＳ Ｐゴシック" charset="-128"/>
              </a:rPr>
              <a:t>,</a:t>
            </a:r>
            <a:r>
              <a:rPr lang="en-US" sz="2800" smtClean="0"/>
              <a:t> we look at the unstable</a:t>
            </a:r>
            <a:r>
              <a:rPr lang="en-US" altLang="ja-JP" sz="2800" smtClean="0">
                <a:ea typeface="ＭＳ Ｐゴシック" charset="-128"/>
              </a:rPr>
              <a:t> </a:t>
            </a:r>
            <a:r>
              <a:rPr lang="en-US" sz="2800" smtClean="0"/>
              <a:t>manifolds of period-2 orbits. These manifolds are invariant and represent the set of points that</a:t>
            </a:r>
            <a:r>
              <a:rPr lang="en-US" altLang="ja-JP" sz="2800" smtClean="0">
                <a:ea typeface="ＭＳ Ｐゴシック" charset="-128"/>
              </a:rPr>
              <a:t> under backward iteration come arbitrarily close to the periodic point.</a:t>
            </a:r>
          </a:p>
          <a:p>
            <a:r>
              <a:rPr lang="en-US" sz="2800" smtClean="0"/>
              <a:t>The transverse intersection of two such manifolds is known as a tangle and</a:t>
            </a:r>
            <a:r>
              <a:rPr lang="en-US" altLang="ja-JP" sz="2800" smtClean="0">
                <a:ea typeface="ＭＳ Ｐゴシック" charset="-128"/>
              </a:rPr>
              <a:t> </a:t>
            </a:r>
            <a:r>
              <a:rPr lang="en-US" sz="2800" smtClean="0"/>
              <a:t>induces either complete chaos or chaotic transients (Robinson, 1995).</a:t>
            </a:r>
            <a:r>
              <a:rPr lang="en-US" altLang="ja-JP" sz="2800" smtClean="0">
                <a:ea typeface="ＭＳ Ｐゴシック" charset="-128"/>
              </a:rPr>
              <a:t> </a:t>
            </a:r>
            <a:endParaRPr lang="en-US" sz="2800" smtClean="0"/>
          </a:p>
        </p:txBody>
      </p:sp>
    </p:spTree>
    <p:extLst>
      <p:ext uri="{BB962C8B-B14F-4D97-AF65-F5344CB8AC3E}">
        <p14:creationId xmlns:p14="http://schemas.microsoft.com/office/powerpoint/2010/main" val="848342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fontScale="90000"/>
          </a:bodyPr>
          <a:lstStyle/>
          <a:p>
            <a:pPr fontAlgn="auto">
              <a:spcAft>
                <a:spcPts val="0"/>
              </a:spcAft>
              <a:defRPr/>
            </a:pPr>
            <a:r>
              <a:rPr lang="en-US" dirty="0" smtClean="0"/>
              <a:t>This figure essentially shows these kinds of transients are ‘generic’ in two patch coupled systems</a:t>
            </a:r>
            <a:endParaRPr lang="en-US" dirty="0"/>
          </a:p>
        </p:txBody>
      </p:sp>
      <p:sp>
        <p:nvSpPr>
          <p:cNvPr id="21507" name="Rectangle 3"/>
          <p:cNvSpPr>
            <a:spLocks noGrp="1" noChangeArrowheads="1"/>
          </p:cNvSpPr>
          <p:nvPr>
            <p:ph idx="1"/>
          </p:nvPr>
        </p:nvSpPr>
        <p:spPr/>
        <p:txBody>
          <a:bodyPr/>
          <a:lstStyle/>
          <a:p>
            <a:endParaRPr lang="en-US"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1752600"/>
            <a:ext cx="91043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68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ja-JP" smtClean="0"/>
              <a:t>Intermittent behavior</a:t>
            </a:r>
            <a:endParaRPr lang="en-US" smtClean="0"/>
          </a:p>
        </p:txBody>
      </p:sp>
      <p:sp>
        <p:nvSpPr>
          <p:cNvPr id="22531" name="Rectangle 3"/>
          <p:cNvSpPr>
            <a:spLocks noGrp="1" noChangeArrowheads="1"/>
          </p:cNvSpPr>
          <p:nvPr>
            <p:ph idx="1"/>
          </p:nvPr>
        </p:nvSpPr>
        <p:spPr/>
        <p:txBody>
          <a:bodyPr/>
          <a:lstStyle/>
          <a:p>
            <a:r>
              <a:rPr lang="en-US" smtClean="0"/>
              <a:t>We then demonstrate the intermittent bursting characteristic of an attractor  widening crisis</a:t>
            </a:r>
            <a:endParaRPr lang="en-US" altLang="ja-JP" smtClean="0">
              <a:ea typeface="ＭＳ Ｐゴシック" charset="-128"/>
            </a:endParaRPr>
          </a:p>
          <a:p>
            <a:r>
              <a:rPr lang="en-US" smtClean="0"/>
              <a:t>Two-dimensional bifurcation diagrams demonstrate that saddle-type periodic points collide</a:t>
            </a:r>
            <a:r>
              <a:rPr lang="en-US" altLang="ja-JP" smtClean="0">
                <a:ea typeface="ＭＳ Ｐゴシック" charset="-128"/>
              </a:rPr>
              <a:t> with the boundary of an attractor, signifying the crisis. </a:t>
            </a:r>
            <a:endParaRPr lang="en-US" smtClean="0"/>
          </a:p>
        </p:txBody>
      </p:sp>
    </p:spTree>
    <p:extLst>
      <p:ext uri="{BB962C8B-B14F-4D97-AF65-F5344CB8AC3E}">
        <p14:creationId xmlns:p14="http://schemas.microsoft.com/office/powerpoint/2010/main" val="2552179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0"/>
            <a:ext cx="6834187" cy="691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829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This argument about crises applies generally</a:t>
            </a:r>
          </a:p>
        </p:txBody>
      </p:sp>
      <p:sp>
        <p:nvSpPr>
          <p:cNvPr id="35843" name="Content Placeholder 2"/>
          <p:cNvSpPr>
            <a:spLocks noGrp="1"/>
          </p:cNvSpPr>
          <p:nvPr>
            <p:ph idx="1"/>
          </p:nvPr>
        </p:nvSpPr>
        <p:spPr/>
        <p:txBody>
          <a:bodyPr/>
          <a:lstStyle/>
          <a:p>
            <a:r>
              <a:rPr lang="en-US" dirty="0" smtClean="0"/>
              <a:t>Can show transients and crises occur in coupled Ricker systems by following back unstable manifolds</a:t>
            </a:r>
          </a:p>
          <a:p>
            <a:r>
              <a:rPr lang="en-US" dirty="0" smtClean="0"/>
              <a:t>By extension we have a general explanation for sudden changes (regime shifts)</a:t>
            </a:r>
          </a:p>
          <a:p>
            <a:r>
              <a:rPr lang="en-US" dirty="0" smtClean="0"/>
              <a:t>Very interesting questions about early warning signs of these sudden shifts</a:t>
            </a:r>
          </a:p>
          <a:p>
            <a:pPr lvl="1"/>
            <a:r>
              <a:rPr lang="en-US" dirty="0" smtClean="0"/>
              <a:t>The argument about crises says there are cases where we will not find simple warning signs because there are systems that do not have the kinds of potentials envisioned in the simplest models</a:t>
            </a:r>
          </a:p>
          <a:p>
            <a:pPr lvl="1"/>
            <a:r>
              <a:rPr lang="en-US" dirty="0" smtClean="0"/>
              <a:t>So part of the question about warning signs becomes empirical</a:t>
            </a:r>
          </a:p>
        </p:txBody>
      </p:sp>
    </p:spTree>
    <p:extLst>
      <p:ext uri="{BB962C8B-B14F-4D97-AF65-F5344CB8AC3E}">
        <p14:creationId xmlns:p14="http://schemas.microsoft.com/office/powerpoint/2010/main" val="3441275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Ricker model with movement in continuous space,</a:t>
            </a:r>
            <a:br>
              <a:rPr lang="en-US" sz="2800" dirty="0"/>
            </a:br>
            <a:r>
              <a:rPr lang="en-US" sz="2800" dirty="0"/>
              <a:t>described by a Gaussian dispersal kernel f (x, y).</a:t>
            </a:r>
          </a:p>
        </p:txBody>
      </p:sp>
      <p:sp>
        <p:nvSpPr>
          <p:cNvPr id="3" name="Content Placeholder 2"/>
          <p:cNvSpPr>
            <a:spLocks noGrp="1"/>
          </p:cNvSpPr>
          <p:nvPr>
            <p:ph idx="1"/>
          </p:nvPr>
        </p:nvSpPr>
        <p:spPr/>
        <p:txBody>
          <a:bodyPr/>
          <a:lstStyle/>
          <a:p>
            <a:r>
              <a:rPr lang="en-US" dirty="0" smtClean="0"/>
              <a:t>Should exhibit regime shifts per our just stated argument</a:t>
            </a:r>
          </a:p>
          <a:p>
            <a:r>
              <a:rPr lang="en-US" dirty="0" smtClean="0"/>
              <a:t>Should not expect to see early warning signs</a:t>
            </a:r>
          </a:p>
          <a:p>
            <a:r>
              <a:rPr lang="en-US" dirty="0" smtClean="0"/>
              <a:t>Simulate to look for early warning signs of regime shifts</a:t>
            </a:r>
          </a:p>
          <a:p>
            <a:r>
              <a:rPr lang="en-US" dirty="0" smtClean="0"/>
              <a:t>(Hastings &amp; </a:t>
            </a:r>
            <a:r>
              <a:rPr lang="en-US" dirty="0" err="1" smtClean="0"/>
              <a:t>Wysham</a:t>
            </a:r>
            <a:r>
              <a:rPr lang="en-US" dirty="0" smtClean="0"/>
              <a:t>, </a:t>
            </a:r>
            <a:r>
              <a:rPr lang="en-US" dirty="0" err="1" smtClean="0"/>
              <a:t>Ecol</a:t>
            </a:r>
            <a:r>
              <a:rPr lang="en-US" dirty="0" smtClean="0"/>
              <a:t> </a:t>
            </a:r>
            <a:r>
              <a:rPr lang="en-US" dirty="0" err="1" smtClean="0"/>
              <a:t>Lett</a:t>
            </a:r>
            <a:r>
              <a:rPr lang="en-US" dirty="0" smtClean="0"/>
              <a:t> 2010)</a:t>
            </a:r>
            <a:endParaRPr lang="en-US" dirty="0"/>
          </a:p>
        </p:txBody>
      </p:sp>
    </p:spTree>
    <p:extLst>
      <p:ext uri="{BB962C8B-B14F-4D97-AF65-F5344CB8AC3E}">
        <p14:creationId xmlns:p14="http://schemas.microsoft.com/office/powerpoint/2010/main" val="602087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91000"/>
            <a:ext cx="8229600" cy="2133600"/>
          </a:xfrm>
        </p:spPr>
        <p:txBody>
          <a:bodyPr/>
          <a:lstStyle/>
          <a:p>
            <a:r>
              <a:rPr lang="en-US" sz="2000" dirty="0"/>
              <a:t>Simulations showing regime </a:t>
            </a:r>
            <a:r>
              <a:rPr lang="en-US" sz="2000" dirty="0" smtClean="0"/>
              <a:t>shifts in </a:t>
            </a:r>
            <a:r>
              <a:rPr lang="en-US" sz="2000" dirty="0"/>
              <a:t>the total population for the </a:t>
            </a:r>
            <a:r>
              <a:rPr lang="en-US" sz="2000" dirty="0" err="1" smtClean="0"/>
              <a:t>integro</a:t>
            </a:r>
            <a:r>
              <a:rPr lang="en-US" sz="2000" dirty="0" smtClean="0"/>
              <a:t>-difference model. </a:t>
            </a:r>
            <a:r>
              <a:rPr lang="en-US" sz="2000" dirty="0"/>
              <a:t>Shifts are marked with </a:t>
            </a:r>
            <a:r>
              <a:rPr lang="en-US" sz="2000" dirty="0" smtClean="0"/>
              <a:t>vertical blue </a:t>
            </a:r>
            <a:r>
              <a:rPr lang="en-US" sz="2000" dirty="0"/>
              <a:t>lines. (a)A regime shift in the presence </a:t>
            </a:r>
            <a:r>
              <a:rPr lang="en-US" sz="2000" dirty="0" smtClean="0"/>
              <a:t>of small </a:t>
            </a:r>
            <a:r>
              <a:rPr lang="en-US" sz="2000" dirty="0"/>
              <a:t>external perturbation (r = 0.01) </a:t>
            </a:r>
            <a:r>
              <a:rPr lang="en-US" sz="2000" dirty="0" smtClean="0"/>
              <a:t>occurs, and </a:t>
            </a:r>
            <a:r>
              <a:rPr lang="en-US" sz="2000" dirty="0"/>
              <a:t>wildly oscillatory </a:t>
            </a:r>
            <a:r>
              <a:rPr lang="en-US" sz="2000" dirty="0" err="1"/>
              <a:t>behaviour</a:t>
            </a:r>
            <a:r>
              <a:rPr lang="en-US" sz="2000" dirty="0"/>
              <a:t> is replaced </a:t>
            </a:r>
            <a:r>
              <a:rPr lang="en-US" sz="2000" dirty="0" smtClean="0"/>
              <a:t>by nearly </a:t>
            </a:r>
            <a:r>
              <a:rPr lang="en-US" sz="2000" dirty="0"/>
              <a:t>periodic motion. (b) The </a:t>
            </a:r>
            <a:r>
              <a:rPr lang="en-US" sz="2000" dirty="0" smtClean="0"/>
              <a:t>standard deviation </a:t>
            </a:r>
            <a:r>
              <a:rPr lang="en-US" sz="2000" dirty="0"/>
              <a:t>(square root of the variance) </a:t>
            </a:r>
            <a:r>
              <a:rPr lang="en-US" sz="2000" dirty="0" smtClean="0"/>
              <a:t>plotted in </a:t>
            </a:r>
            <a:r>
              <a:rPr lang="en-US" sz="2000" dirty="0"/>
              <a:t>black, green, and skew shown in red, </a:t>
            </a:r>
            <a:r>
              <a:rPr lang="en-US" sz="2000" dirty="0" smtClean="0"/>
              <a:t>purple for </a:t>
            </a:r>
            <a:r>
              <a:rPr lang="en-US" sz="2000" dirty="0"/>
              <a:t>windows of widths 50 and 10, respectively.</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25730"/>
            <a:ext cx="908685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29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Outline</a:t>
            </a:r>
          </a:p>
        </p:txBody>
      </p:sp>
      <p:sp>
        <p:nvSpPr>
          <p:cNvPr id="21507" name="Content Placeholder 2"/>
          <p:cNvSpPr>
            <a:spLocks noGrp="1"/>
          </p:cNvSpPr>
          <p:nvPr>
            <p:ph idx="1"/>
          </p:nvPr>
        </p:nvSpPr>
        <p:spPr/>
        <p:txBody>
          <a:bodyPr/>
          <a:lstStyle/>
          <a:p>
            <a:pPr eaLnBrk="1" hangingPunct="1"/>
            <a:r>
              <a:rPr lang="en-US" dirty="0" smtClean="0">
                <a:solidFill>
                  <a:srgbClr val="FF0000"/>
                </a:solidFill>
              </a:rPr>
              <a:t>An example that indicates what can be done, and why we might want to do it:</a:t>
            </a:r>
            <a:r>
              <a:rPr lang="en-US" dirty="0">
                <a:solidFill>
                  <a:srgbClr val="FF0000"/>
                </a:solidFill>
              </a:rPr>
              <a:t> </a:t>
            </a:r>
            <a:r>
              <a:rPr lang="en-US" dirty="0" smtClean="0">
                <a:solidFill>
                  <a:srgbClr val="FF0000"/>
                </a:solidFill>
              </a:rPr>
              <a:t>The </a:t>
            </a:r>
            <a:r>
              <a:rPr lang="en-US" dirty="0" smtClean="0">
                <a:solidFill>
                  <a:srgbClr val="FF0000"/>
                </a:solidFill>
              </a:rPr>
              <a:t>coral example</a:t>
            </a:r>
          </a:p>
          <a:p>
            <a:pPr eaLnBrk="1" hangingPunct="1"/>
            <a:r>
              <a:rPr lang="en-US" dirty="0" smtClean="0"/>
              <a:t>Present mathematical arguments for </a:t>
            </a:r>
            <a:r>
              <a:rPr lang="en-US" dirty="0" smtClean="0"/>
              <a:t>transients, and what it implies about regime shifts</a:t>
            </a:r>
          </a:p>
          <a:p>
            <a:pPr eaLnBrk="1" hangingPunct="1"/>
            <a:r>
              <a:rPr lang="en-US" dirty="0" smtClean="0"/>
              <a:t>A statistical approach to early warning signs for the saddle-node</a:t>
            </a:r>
            <a:endParaRPr lang="en-US" dirty="0" smtClean="0"/>
          </a:p>
        </p:txBody>
      </p:sp>
    </p:spTree>
    <p:extLst>
      <p:ext uri="{BB962C8B-B14F-4D97-AF65-F5344CB8AC3E}">
        <p14:creationId xmlns:p14="http://schemas.microsoft.com/office/powerpoint/2010/main" val="3930278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14800"/>
            <a:ext cx="8229600" cy="2209800"/>
          </a:xfrm>
        </p:spPr>
        <p:txBody>
          <a:bodyPr/>
          <a:lstStyle/>
          <a:p>
            <a:r>
              <a:rPr lang="en-US" dirty="0"/>
              <a:t>(c) Multiple regime shifts occur in the </a:t>
            </a:r>
            <a:r>
              <a:rPr lang="en-US" dirty="0" smtClean="0"/>
              <a:t>presence of </a:t>
            </a:r>
            <a:r>
              <a:rPr lang="en-US" dirty="0"/>
              <a:t>large noise (r = 0.1), as the </a:t>
            </a:r>
            <a:r>
              <a:rPr lang="en-US" dirty="0" smtClean="0"/>
              <a:t>perturbation strength </a:t>
            </a:r>
            <a:r>
              <a:rPr lang="en-US" dirty="0"/>
              <a:t>is strong enough to cause </a:t>
            </a:r>
            <a:r>
              <a:rPr lang="en-US" dirty="0" smtClean="0"/>
              <a:t>attractor switching</a:t>
            </a:r>
            <a:r>
              <a:rPr lang="en-US" dirty="0"/>
              <a:t>. (d) The variance and skew shown </a:t>
            </a:r>
            <a:r>
              <a:rPr lang="en-US" dirty="0" smtClean="0"/>
              <a:t>in the </a:t>
            </a:r>
            <a:r>
              <a:rPr lang="en-US" dirty="0"/>
              <a:t>same format as in (b), but around the </a:t>
            </a:r>
            <a:r>
              <a:rPr lang="en-US" dirty="0" smtClean="0"/>
              <a:t>first large </a:t>
            </a:r>
            <a:r>
              <a:rPr lang="en-US" dirty="0"/>
              <a:t>shift in (c).</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 y="26719"/>
            <a:ext cx="90773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59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14800"/>
            <a:ext cx="8229600" cy="2209800"/>
          </a:xfrm>
        </p:spPr>
        <p:txBody>
          <a:bodyPr/>
          <a:lstStyle/>
          <a:p>
            <a:r>
              <a:rPr lang="en-US" dirty="0"/>
              <a:t>(c) Multiple regime shifts occur in the </a:t>
            </a:r>
            <a:r>
              <a:rPr lang="en-US" dirty="0" smtClean="0"/>
              <a:t>presence of </a:t>
            </a:r>
            <a:r>
              <a:rPr lang="en-US" dirty="0"/>
              <a:t>large noise (r = 0.1), as the </a:t>
            </a:r>
            <a:r>
              <a:rPr lang="en-US" dirty="0" smtClean="0"/>
              <a:t>perturbation strength </a:t>
            </a:r>
            <a:r>
              <a:rPr lang="en-US" dirty="0"/>
              <a:t>is strong enough to cause </a:t>
            </a:r>
            <a:r>
              <a:rPr lang="en-US" dirty="0" smtClean="0"/>
              <a:t>attractor switching</a:t>
            </a:r>
            <a:r>
              <a:rPr lang="en-US" dirty="0"/>
              <a:t>. (e) The variance and </a:t>
            </a:r>
            <a:r>
              <a:rPr lang="en-US" dirty="0" smtClean="0"/>
              <a:t>skew around </a:t>
            </a:r>
            <a:r>
              <a:rPr lang="en-US" dirty="0"/>
              <a:t>the second shift in (c).</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 y="26719"/>
            <a:ext cx="90773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921" y="26718"/>
            <a:ext cx="44291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448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019550"/>
          </a:xfrm>
        </p:spPr>
        <p:txBody>
          <a:bodyPr/>
          <a:lstStyle/>
          <a:p>
            <a:r>
              <a:rPr lang="en-US" dirty="0" smtClean="0"/>
              <a:t>OK, but what if </a:t>
            </a:r>
            <a:r>
              <a:rPr lang="en-US" dirty="0" smtClean="0"/>
              <a:t>the transition is </a:t>
            </a:r>
            <a:r>
              <a:rPr lang="en-US" dirty="0" smtClean="0"/>
              <a:t>a </a:t>
            </a:r>
            <a:r>
              <a:rPr lang="en-US" dirty="0" smtClean="0"/>
              <a:t>result of a saddle-node – can we see it coming?</a:t>
            </a:r>
            <a:endParaRPr lang="en-US" dirty="0"/>
          </a:p>
        </p:txBody>
      </p:sp>
    </p:spTree>
    <p:extLst>
      <p:ext uri="{BB962C8B-B14F-4D97-AF65-F5344CB8AC3E}">
        <p14:creationId xmlns:p14="http://schemas.microsoft.com/office/powerpoint/2010/main" val="4078679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Outline</a:t>
            </a:r>
          </a:p>
        </p:txBody>
      </p:sp>
      <p:sp>
        <p:nvSpPr>
          <p:cNvPr id="21507" name="Content Placeholder 2"/>
          <p:cNvSpPr>
            <a:spLocks noGrp="1"/>
          </p:cNvSpPr>
          <p:nvPr>
            <p:ph idx="1"/>
          </p:nvPr>
        </p:nvSpPr>
        <p:spPr/>
        <p:txBody>
          <a:bodyPr/>
          <a:lstStyle/>
          <a:p>
            <a:pPr eaLnBrk="1" hangingPunct="1"/>
            <a:r>
              <a:rPr lang="en-US" dirty="0" smtClean="0"/>
              <a:t>An example that indicates what can be done, and why we might want to do it:</a:t>
            </a:r>
            <a:r>
              <a:rPr lang="en-US" dirty="0"/>
              <a:t> </a:t>
            </a:r>
            <a:r>
              <a:rPr lang="en-US" dirty="0" smtClean="0"/>
              <a:t>The </a:t>
            </a:r>
            <a:r>
              <a:rPr lang="en-US" dirty="0" smtClean="0"/>
              <a:t>coral example</a:t>
            </a:r>
          </a:p>
          <a:p>
            <a:pPr eaLnBrk="1" hangingPunct="1"/>
            <a:r>
              <a:rPr lang="en-US" dirty="0" smtClean="0"/>
              <a:t>Present mathematical arguments for </a:t>
            </a:r>
            <a:r>
              <a:rPr lang="en-US" dirty="0" smtClean="0"/>
              <a:t>transients, and what it implies about regime shifts</a:t>
            </a:r>
          </a:p>
          <a:p>
            <a:pPr eaLnBrk="1" hangingPunct="1"/>
            <a:r>
              <a:rPr lang="en-US" dirty="0" smtClean="0">
                <a:solidFill>
                  <a:srgbClr val="FF0000"/>
                </a:solidFill>
              </a:rPr>
              <a:t>A statistical approach to early warning signs for the saddle-node</a:t>
            </a:r>
            <a:endParaRPr lang="en-US" dirty="0" smtClean="0">
              <a:solidFill>
                <a:srgbClr val="FF0000"/>
              </a:solidFill>
            </a:endParaRPr>
          </a:p>
        </p:txBody>
      </p:sp>
    </p:spTree>
    <p:extLst>
      <p:ext uri="{BB962C8B-B14F-4D97-AF65-F5344CB8AC3E}">
        <p14:creationId xmlns:p14="http://schemas.microsoft.com/office/powerpoint/2010/main" val="3662719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8021427" cy="666849"/>
          </a:xfrm>
          <a:prstGeom prst="rect">
            <a:avLst/>
          </a:prstGeom>
          <a:noFill/>
        </p:spPr>
        <p:txBody>
          <a:bodyPr vert="horz" wrap="none" lIns="0" tIns="0" rIns="0" bIns="0" rtlCol="0">
            <a:spAutoFit/>
          </a:bodyPr>
          <a:lstStyle/>
          <a:p>
            <a:pPr>
              <a:lnSpc>
                <a:spcPts val="2583"/>
              </a:lnSpc>
            </a:pPr>
            <a:r>
              <a:rPr lang="en-US" sz="2700">
                <a:solidFill>
                  <a:srgbClr val="3333B2"/>
                </a:solidFill>
                <a:latin typeface="Arial Unicode MS"/>
              </a:rPr>
              <a:t>Tipping points: Sudden dramatic changes or regime </a:t>
            </a:r>
          </a:p>
          <a:p>
            <a:pPr>
              <a:lnSpc>
                <a:spcPts val="2583"/>
              </a:lnSpc>
            </a:pPr>
            <a:endParaRPr lang="en-US"/>
          </a:p>
        </p:txBody>
      </p:sp>
      <p:sp>
        <p:nvSpPr>
          <p:cNvPr id="4" name="TextBox 3"/>
          <p:cNvSpPr txBox="1"/>
          <p:nvPr/>
        </p:nvSpPr>
        <p:spPr>
          <a:xfrm>
            <a:off x="202078" y="605119"/>
            <a:ext cx="1412415" cy="789244"/>
          </a:xfrm>
          <a:prstGeom prst="rect">
            <a:avLst/>
          </a:prstGeom>
          <a:noFill/>
        </p:spPr>
        <p:txBody>
          <a:bodyPr vert="horz" wrap="none" lIns="0" tIns="0" rIns="0" bIns="0" rtlCol="0">
            <a:spAutoFit/>
          </a:bodyPr>
          <a:lstStyle/>
          <a:p>
            <a:pPr>
              <a:lnSpc>
                <a:spcPts val="2981"/>
              </a:lnSpc>
            </a:pPr>
            <a:r>
              <a:rPr lang="en-US" sz="2700">
                <a:solidFill>
                  <a:srgbClr val="3333B2"/>
                </a:solidFill>
                <a:latin typeface="Arial Unicode MS"/>
              </a:rPr>
              <a:t>shifts. . . </a:t>
            </a:r>
          </a:p>
          <a:p>
            <a:pPr>
              <a:lnSpc>
                <a:spcPts val="2981"/>
              </a:lnSpc>
            </a:pPr>
            <a:endParaRPr lang="en-US"/>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1093081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8965596"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Some catastrophic transitions have already happened </a:t>
            </a:r>
          </a:p>
          <a:p>
            <a:pPr>
              <a:lnSpc>
                <a:spcPts val="2583"/>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897711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8965596"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Some catastrophic transitions have already happened </a:t>
            </a:r>
          </a:p>
          <a:p>
            <a:pPr>
              <a:lnSpc>
                <a:spcPts val="2583"/>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Tree>
    <p:extLst>
      <p:ext uri="{BB962C8B-B14F-4D97-AF65-F5344CB8AC3E}">
        <p14:creationId xmlns:p14="http://schemas.microsoft.com/office/powerpoint/2010/main" val="3196795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9004068"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A simple theory built on the mechanism of bifurcations </a:t>
            </a:r>
          </a:p>
          <a:p>
            <a:pPr>
              <a:lnSpc>
                <a:spcPts val="2583"/>
              </a:lnSpc>
            </a:pPr>
            <a:endParaRPr lang="en-US"/>
          </a:p>
        </p:txBody>
      </p:sp>
      <p:sp>
        <p:nvSpPr>
          <p:cNvPr id="4" name="TextBox 3"/>
          <p:cNvSpPr txBox="1"/>
          <p:nvPr/>
        </p:nvSpPr>
        <p:spPr>
          <a:xfrm>
            <a:off x="707271" y="4689663"/>
            <a:ext cx="2527936"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Scheffer et al. 2009 </a:t>
            </a:r>
          </a:p>
          <a:p>
            <a:pPr>
              <a:lnSpc>
                <a:spcPts val="2385"/>
              </a:lnSpc>
            </a:pPr>
            <a:endParaRPr lang="en-US"/>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64066" y="6656294"/>
            <a:ext cx="204050" cy="125006"/>
          </a:xfrm>
          <a:prstGeom prst="rect">
            <a:avLst/>
          </a:prstGeom>
          <a:noFill/>
        </p:spPr>
        <p:txBody>
          <a:bodyPr vert="horz" wrap="none" lIns="0" tIns="0" rIns="0" bIns="0" rtlCol="0">
            <a:spAutoFit/>
          </a:bodyPr>
          <a:lstStyle/>
          <a:p>
            <a:r>
              <a:rPr lang="en-US" sz="800">
                <a:solidFill>
                  <a:srgbClr val="262685"/>
                </a:solidFill>
                <a:latin typeface="Arial Unicode MS"/>
              </a:rPr>
              <a:t>7/77</a:t>
            </a:r>
          </a:p>
        </p:txBody>
      </p:sp>
    </p:spTree>
    <p:extLst>
      <p:ext uri="{BB962C8B-B14F-4D97-AF65-F5344CB8AC3E}">
        <p14:creationId xmlns:p14="http://schemas.microsoft.com/office/powerpoint/2010/main" val="3727611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4050789"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Early warning indicators </a:t>
            </a:r>
          </a:p>
          <a:p>
            <a:pPr>
              <a:lnSpc>
                <a:spcPts val="2583"/>
              </a:lnSpc>
            </a:pPr>
            <a:endParaRPr lang="en-US"/>
          </a:p>
        </p:txBody>
      </p:sp>
      <p:sp>
        <p:nvSpPr>
          <p:cNvPr id="4" name="TextBox 3"/>
          <p:cNvSpPr txBox="1"/>
          <p:nvPr/>
        </p:nvSpPr>
        <p:spPr>
          <a:xfrm>
            <a:off x="1262983" y="6076391"/>
            <a:ext cx="5225613" cy="992919"/>
          </a:xfrm>
          <a:prstGeom prst="rect">
            <a:avLst/>
          </a:prstGeom>
          <a:noFill/>
        </p:spPr>
        <p:txBody>
          <a:bodyPr vert="horz" wrap="none" lIns="0" tIns="0" rIns="0" bIns="0" rtlCol="0">
            <a:spAutoFit/>
          </a:bodyPr>
          <a:lstStyle/>
          <a:p>
            <a:pPr>
              <a:lnSpc>
                <a:spcPts val="2583"/>
              </a:lnSpc>
            </a:pPr>
            <a:r>
              <a:rPr lang="en-US" sz="2200">
                <a:solidFill>
                  <a:srgbClr val="000000"/>
                </a:solidFill>
                <a:latin typeface="Arial Unicode MS"/>
              </a:rPr>
              <a:t>e.g. Variance: Carpenter &amp; Brock 2006; </a:t>
            </a:r>
            <a:r>
              <a:rPr lang="fr-FR" sz="2200">
                <a:solidFill>
                  <a:srgbClr val="000000"/>
                </a:solidFill>
                <a:latin typeface="Arial Unicode MS"/>
              </a:rPr>
              <a:t/>
            </a:r>
            <a:br>
              <a:rPr lang="fr-FR" sz="2200">
                <a:solidFill>
                  <a:srgbClr val="000000"/>
                </a:solidFill>
                <a:latin typeface="Arial Unicode MS"/>
              </a:rPr>
            </a:br>
            <a:r>
              <a:rPr lang="fr-FR" sz="2200">
                <a:solidFill>
                  <a:srgbClr val="000000"/>
                </a:solidFill>
                <a:latin typeface="Arial Unicode MS"/>
              </a:rPr>
              <a:t>or Autocorrelation: Dakos et al. 2008; etc. </a:t>
            </a:r>
          </a:p>
          <a:p>
            <a:pPr>
              <a:lnSpc>
                <a:spcPts val="2583"/>
              </a:lnSpc>
            </a:pPr>
            <a:endParaRPr lang="en-US" sz="220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64066" y="6656294"/>
            <a:ext cx="204050" cy="125006"/>
          </a:xfrm>
          <a:prstGeom prst="rect">
            <a:avLst/>
          </a:prstGeom>
          <a:noFill/>
        </p:spPr>
        <p:txBody>
          <a:bodyPr vert="horz" wrap="none" lIns="0" tIns="0" rIns="0" bIns="0" rtlCol="0">
            <a:spAutoFit/>
          </a:bodyPr>
          <a:lstStyle/>
          <a:p>
            <a:r>
              <a:rPr lang="en-US" sz="800">
                <a:solidFill>
                  <a:srgbClr val="262685"/>
                </a:solidFill>
                <a:latin typeface="Arial Unicode MS"/>
              </a:rPr>
              <a:t>8/77</a:t>
            </a:r>
          </a:p>
        </p:txBody>
      </p:sp>
    </p:spTree>
    <p:extLst>
      <p:ext uri="{BB962C8B-B14F-4D97-AF65-F5344CB8AC3E}">
        <p14:creationId xmlns:p14="http://schemas.microsoft.com/office/powerpoint/2010/main" val="2329590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07271" y="2496111"/>
            <a:ext cx="2511906"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Let</a:t>
            </a:r>
            <a:r>
              <a:rPr lang="en-US" sz="2200">
                <a:solidFill>
                  <a:srgbClr val="000000"/>
                </a:solidFill>
                <a:latin typeface="Arial"/>
                <a:cs typeface="Arial"/>
              </a:rPr>
              <a:t>’</a:t>
            </a:r>
            <a:r>
              <a:rPr lang="en-US" sz="2200">
                <a:solidFill>
                  <a:srgbClr val="000000"/>
                </a:solidFill>
                <a:latin typeface="Arial Unicode MS"/>
                <a:cs typeface="Arial"/>
              </a:rPr>
              <a:t>s give it a try. . . </a:t>
            </a:r>
          </a:p>
          <a:p>
            <a:pPr>
              <a:lnSpc>
                <a:spcPts val="2385"/>
              </a:lnSpc>
            </a:pPr>
            <a:endParaRPr lang="en-US" sz="2200">
              <a:solidFill>
                <a:srgbClr val="000000"/>
              </a:solidFill>
              <a:latin typeface="Arial Unicode MS"/>
            </a:endParaRPr>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5609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64066" y="6656294"/>
            <a:ext cx="204050" cy="125006"/>
          </a:xfrm>
          <a:prstGeom prst="rect">
            <a:avLst/>
          </a:prstGeom>
          <a:noFill/>
        </p:spPr>
        <p:txBody>
          <a:bodyPr vert="horz" wrap="none" lIns="0" tIns="0" rIns="0" bIns="0" rtlCol="0">
            <a:spAutoFit/>
          </a:bodyPr>
          <a:lstStyle/>
          <a:p>
            <a:r>
              <a:rPr lang="en-US" sz="800">
                <a:solidFill>
                  <a:srgbClr val="262685"/>
                </a:solidFill>
                <a:latin typeface="Arial Unicode MS"/>
              </a:rPr>
              <a:t>9/77</a:t>
            </a:r>
          </a:p>
        </p:txBody>
      </p:sp>
    </p:spTree>
    <p:extLst>
      <p:ext uri="{BB962C8B-B14F-4D97-AF65-F5344CB8AC3E}">
        <p14:creationId xmlns:p14="http://schemas.microsoft.com/office/powerpoint/2010/main" val="82553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An example: coral reefs and grazing</a:t>
            </a:r>
            <a:endParaRPr lang="en-US" dirty="0"/>
          </a:p>
        </p:txBody>
      </p:sp>
      <p:sp>
        <p:nvSpPr>
          <p:cNvPr id="27651" name="Content Placeholder 4"/>
          <p:cNvSpPr>
            <a:spLocks noGrp="1"/>
          </p:cNvSpPr>
          <p:nvPr>
            <p:ph idx="1"/>
          </p:nvPr>
        </p:nvSpPr>
        <p:spPr/>
        <p:txBody>
          <a:bodyPr/>
          <a:lstStyle/>
          <a:p>
            <a:r>
              <a:rPr lang="en-US" dirty="0" smtClean="0"/>
              <a:t>Demonstrate the role of hysteresis in coral reefs by extending an analytic model (</a:t>
            </a:r>
            <a:r>
              <a:rPr lang="en-US" dirty="0" err="1" smtClean="0"/>
              <a:t>Mumby</a:t>
            </a:r>
            <a:r>
              <a:rPr lang="en-US" dirty="0" smtClean="0"/>
              <a:t> </a:t>
            </a:r>
            <a:r>
              <a:rPr lang="en-US" i="1" dirty="0" smtClean="0"/>
              <a:t>et al</a:t>
            </a:r>
            <a:r>
              <a:rPr lang="en-US" dirty="0" smtClean="0"/>
              <a:t>. 2007*) to explicitly account for parrotfish dynamics (including mortality due to fishing)</a:t>
            </a:r>
          </a:p>
          <a:p>
            <a:r>
              <a:rPr lang="en-US" dirty="0" smtClean="0"/>
              <a:t>Identify when and how phase shifts to degraded </a:t>
            </a:r>
            <a:r>
              <a:rPr lang="en-US" dirty="0" err="1" smtClean="0"/>
              <a:t>macroalgal</a:t>
            </a:r>
            <a:r>
              <a:rPr lang="en-US" dirty="0" smtClean="0"/>
              <a:t> states can be prevented or reversed</a:t>
            </a:r>
          </a:p>
          <a:p>
            <a:pPr lvl="1"/>
            <a:r>
              <a:rPr lang="en-US" dirty="0" smtClean="0"/>
              <a:t>Provide guidance to management decisions regarding fishing regulations</a:t>
            </a:r>
          </a:p>
          <a:p>
            <a:pPr lvl="1"/>
            <a:r>
              <a:rPr lang="en-US" dirty="0" smtClean="0"/>
              <a:t>Provide ways to assign value to parrotfish</a:t>
            </a:r>
          </a:p>
        </p:txBody>
      </p:sp>
      <p:sp>
        <p:nvSpPr>
          <p:cNvPr id="6" name="Footer Placeholder 5"/>
          <p:cNvSpPr>
            <a:spLocks noGrp="1"/>
          </p:cNvSpPr>
          <p:nvPr>
            <p:ph type="ftr" sz="quarter" idx="11"/>
          </p:nvPr>
        </p:nvSpPr>
        <p:spPr>
          <a:xfrm>
            <a:off x="457200" y="6308725"/>
            <a:ext cx="8153400" cy="549275"/>
          </a:xfrm>
        </p:spPr>
        <p:txBody>
          <a:bodyPr/>
          <a:lstStyle/>
          <a:p>
            <a:pPr>
              <a:defRPr/>
            </a:pPr>
            <a:r>
              <a:rPr lang="en-US" sz="1400" dirty="0" smtClean="0"/>
              <a:t>*</a:t>
            </a:r>
            <a:r>
              <a:rPr lang="en-US" sz="1400" dirty="0" err="1" smtClean="0"/>
              <a:t>Mumby</a:t>
            </a:r>
            <a:r>
              <a:rPr lang="en-US" sz="1400" dirty="0" smtClean="0"/>
              <a:t>, P.J., A. Hastings, and H. Edwards (2007). "Thresholds and the resilience of Caribbean coral reefs." </a:t>
            </a:r>
            <a:r>
              <a:rPr lang="en-US" sz="1400" i="1" dirty="0" smtClean="0"/>
              <a:t>Nature</a:t>
            </a:r>
            <a:r>
              <a:rPr lang="en-US" sz="1400" dirty="0" smtClean="0"/>
              <a:t> </a:t>
            </a:r>
            <a:r>
              <a:rPr lang="en-US" sz="1400" b="1" dirty="0" smtClean="0"/>
              <a:t>450</a:t>
            </a:r>
            <a:r>
              <a:rPr lang="en-US" sz="1400" dirty="0" smtClean="0"/>
              <a:t>: 98-101.</a:t>
            </a:r>
            <a:endParaRPr lang="en-US" sz="1400" dirty="0"/>
          </a:p>
        </p:txBody>
      </p:sp>
    </p:spTree>
    <p:extLst>
      <p:ext uri="{BB962C8B-B14F-4D97-AF65-F5344CB8AC3E}">
        <p14:creationId xmlns:p14="http://schemas.microsoft.com/office/powerpoint/2010/main" val="865278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10/77</a:t>
            </a:r>
          </a:p>
        </p:txBody>
      </p:sp>
    </p:spTree>
    <p:extLst>
      <p:ext uri="{BB962C8B-B14F-4D97-AF65-F5344CB8AC3E}">
        <p14:creationId xmlns:p14="http://schemas.microsoft.com/office/powerpoint/2010/main" val="2277645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11/77</a:t>
            </a:r>
          </a:p>
        </p:txBody>
      </p:sp>
    </p:spTree>
    <p:extLst>
      <p:ext uri="{BB962C8B-B14F-4D97-AF65-F5344CB8AC3E}">
        <p14:creationId xmlns:p14="http://schemas.microsoft.com/office/powerpoint/2010/main" val="2752138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12/77</a:t>
            </a:r>
          </a:p>
        </p:txBody>
      </p:sp>
    </p:spTree>
    <p:extLst>
      <p:ext uri="{BB962C8B-B14F-4D97-AF65-F5344CB8AC3E}">
        <p14:creationId xmlns:p14="http://schemas.microsoft.com/office/powerpoint/2010/main" val="1373053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13/77</a:t>
            </a:r>
          </a:p>
        </p:txBody>
      </p:sp>
    </p:spTree>
    <p:extLst>
      <p:ext uri="{BB962C8B-B14F-4D97-AF65-F5344CB8AC3E}">
        <p14:creationId xmlns:p14="http://schemas.microsoft.com/office/powerpoint/2010/main" val="3423533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14/77</a:t>
            </a:r>
          </a:p>
        </p:txBody>
      </p:sp>
    </p:spTree>
    <p:extLst>
      <p:ext uri="{BB962C8B-B14F-4D97-AF65-F5344CB8AC3E}">
        <p14:creationId xmlns:p14="http://schemas.microsoft.com/office/powerpoint/2010/main" val="1311981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15/77</a:t>
            </a:r>
          </a:p>
        </p:txBody>
      </p:sp>
    </p:spTree>
    <p:extLst>
      <p:ext uri="{BB962C8B-B14F-4D97-AF65-F5344CB8AC3E}">
        <p14:creationId xmlns:p14="http://schemas.microsoft.com/office/powerpoint/2010/main" val="9427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16/77</a:t>
            </a:r>
          </a:p>
        </p:txBody>
      </p:sp>
    </p:spTree>
    <p:extLst>
      <p:ext uri="{BB962C8B-B14F-4D97-AF65-F5344CB8AC3E}">
        <p14:creationId xmlns:p14="http://schemas.microsoft.com/office/powerpoint/2010/main" val="1539403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17/77</a:t>
            </a:r>
          </a:p>
        </p:txBody>
      </p:sp>
    </p:spTree>
    <p:extLst>
      <p:ext uri="{BB962C8B-B14F-4D97-AF65-F5344CB8AC3E}">
        <p14:creationId xmlns:p14="http://schemas.microsoft.com/office/powerpoint/2010/main" val="1903190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18/77</a:t>
            </a:r>
          </a:p>
        </p:txBody>
      </p:sp>
    </p:spTree>
    <p:extLst>
      <p:ext uri="{BB962C8B-B14F-4D97-AF65-F5344CB8AC3E}">
        <p14:creationId xmlns:p14="http://schemas.microsoft.com/office/powerpoint/2010/main" val="3017709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19/77</a:t>
            </a:r>
          </a:p>
        </p:txBody>
      </p:sp>
    </p:spTree>
    <p:extLst>
      <p:ext uri="{BB962C8B-B14F-4D97-AF65-F5344CB8AC3E}">
        <p14:creationId xmlns:p14="http://schemas.microsoft.com/office/powerpoint/2010/main" val="383472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Parrotfish graze and keep </a:t>
            </a:r>
            <a:r>
              <a:rPr lang="en-US" dirty="0" err="1" smtClean="0"/>
              <a:t>macroalgae</a:t>
            </a:r>
            <a:r>
              <a:rPr lang="en-US" dirty="0" smtClean="0"/>
              <a:t> from overgrowing the coral</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2819400" y="1676400"/>
            <a:ext cx="6096000" cy="4572000"/>
          </a:xfrm>
          <a:prstGeom prst="rect">
            <a:avLst/>
          </a:prstGeom>
          <a:noFill/>
          <a:ln w="9525">
            <a:noFill/>
            <a:miter lim="800000"/>
            <a:headEnd/>
            <a:tailEnd/>
          </a:ln>
        </p:spPr>
      </p:pic>
    </p:spTree>
    <p:extLst>
      <p:ext uri="{BB962C8B-B14F-4D97-AF65-F5344CB8AC3E}">
        <p14:creationId xmlns:p14="http://schemas.microsoft.com/office/powerpoint/2010/main" val="1345914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3571491"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Prediction Debrief. . . </a:t>
            </a:r>
          </a:p>
          <a:p>
            <a:pPr>
              <a:lnSpc>
                <a:spcPts val="2583"/>
              </a:lnSpc>
            </a:pPr>
            <a:endParaRPr lang="en-US"/>
          </a:p>
        </p:txBody>
      </p:sp>
      <p:sp>
        <p:nvSpPr>
          <p:cNvPr id="4" name="TextBox 3"/>
          <p:cNvSpPr txBox="1"/>
          <p:nvPr/>
        </p:nvSpPr>
        <p:spPr>
          <a:xfrm>
            <a:off x="1262985" y="2470898"/>
            <a:ext cx="3946593" cy="820738"/>
          </a:xfrm>
          <a:prstGeom prst="rect">
            <a:avLst/>
          </a:prstGeom>
          <a:noFill/>
        </p:spPr>
        <p:txBody>
          <a:bodyPr vert="horz" wrap="none" lIns="0" tIns="0" rIns="0" bIns="0" rtlCol="0">
            <a:spAutoFit/>
          </a:bodyPr>
          <a:lstStyle/>
          <a:p>
            <a:pPr>
              <a:lnSpc>
                <a:spcPts val="3180"/>
              </a:lnSpc>
            </a:pPr>
            <a:r>
              <a:rPr lang="en-US" sz="2900">
                <a:solidFill>
                  <a:srgbClr val="000000"/>
                </a:solidFill>
                <a:latin typeface="Arial Unicode MS"/>
              </a:rPr>
              <a:t>So what</a:t>
            </a:r>
            <a:r>
              <a:rPr lang="en-US" sz="2900">
                <a:solidFill>
                  <a:srgbClr val="000000"/>
                </a:solidFill>
                <a:latin typeface="Arial"/>
                <a:cs typeface="Arial"/>
              </a:rPr>
              <a:t>’</a:t>
            </a:r>
            <a:r>
              <a:rPr lang="en-US" sz="2900">
                <a:solidFill>
                  <a:srgbClr val="000000"/>
                </a:solidFill>
                <a:latin typeface="Arial Unicode MS"/>
                <a:cs typeface="Arial"/>
              </a:rPr>
              <a:t>s an increase? </a:t>
            </a:r>
          </a:p>
          <a:p>
            <a:pPr>
              <a:lnSpc>
                <a:spcPts val="3180"/>
              </a:lnSpc>
            </a:pPr>
            <a:endParaRPr lang="en-US" sz="2900">
              <a:solidFill>
                <a:srgbClr val="000000"/>
              </a:solidFill>
              <a:latin typeface="Arial Unicode MS"/>
            </a:endParaRPr>
          </a:p>
        </p:txBody>
      </p:sp>
      <p:sp>
        <p:nvSpPr>
          <p:cNvPr id="5" name="TextBox 4"/>
          <p:cNvSpPr txBox="1"/>
          <p:nvPr/>
        </p:nvSpPr>
        <p:spPr>
          <a:xfrm>
            <a:off x="1262984" y="2899522"/>
            <a:ext cx="5432577" cy="1615827"/>
          </a:xfrm>
          <a:prstGeom prst="rect">
            <a:avLst/>
          </a:prstGeom>
          <a:noFill/>
        </p:spPr>
        <p:txBody>
          <a:bodyPr vert="horz" wrap="none" lIns="0" tIns="0" rIns="0" bIns="0" rtlCol="0">
            <a:spAutoFit/>
          </a:bodyPr>
          <a:lstStyle/>
          <a:p>
            <a:pPr indent="4">
              <a:lnSpc>
                <a:spcPts val="4173"/>
              </a:lnSpc>
            </a:pPr>
            <a:r>
              <a:rPr lang="en-US" sz="2900">
                <a:solidFill>
                  <a:srgbClr val="000000"/>
                </a:solidFill>
                <a:latin typeface="Arial Unicode MS"/>
              </a:rPr>
              <a:t>Do we have enough data to tell? </a:t>
            </a:r>
            <a:br>
              <a:rPr lang="en-US" sz="2900">
                <a:solidFill>
                  <a:srgbClr val="000000"/>
                </a:solidFill>
                <a:latin typeface="Arial Unicode MS"/>
              </a:rPr>
            </a:br>
            <a:r>
              <a:rPr lang="en-US" sz="2900">
                <a:solidFill>
                  <a:srgbClr val="000000"/>
                </a:solidFill>
                <a:latin typeface="Arial Unicode MS"/>
              </a:rPr>
              <a:t>Which indicators to trust most? </a:t>
            </a:r>
          </a:p>
          <a:p>
            <a:pPr indent="4">
              <a:lnSpc>
                <a:spcPts val="4173"/>
              </a:lnSpc>
            </a:pPr>
            <a:endParaRPr lang="en-US" sz="2900">
              <a:solidFill>
                <a:srgbClr val="000000"/>
              </a:solidFill>
              <a:latin typeface="Arial Unicode MS"/>
            </a:endParaRPr>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8" name="TextBox 7"/>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20/77</a:t>
            </a:r>
          </a:p>
        </p:txBody>
      </p:sp>
    </p:spTree>
    <p:extLst>
      <p:ext uri="{BB962C8B-B14F-4D97-AF65-F5344CB8AC3E}">
        <p14:creationId xmlns:p14="http://schemas.microsoft.com/office/powerpoint/2010/main" val="2965329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6054543"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Empirical examples of early warning </a:t>
            </a:r>
          </a:p>
          <a:p>
            <a:pPr>
              <a:lnSpc>
                <a:spcPts val="2583"/>
              </a:lnSpc>
            </a:pPr>
            <a:endParaRPr lang="en-US"/>
          </a:p>
        </p:txBody>
      </p:sp>
      <p:sp>
        <p:nvSpPr>
          <p:cNvPr id="4" name="TextBox 3"/>
          <p:cNvSpPr txBox="1"/>
          <p:nvPr/>
        </p:nvSpPr>
        <p:spPr>
          <a:xfrm>
            <a:off x="707272" y="1260663"/>
            <a:ext cx="5966377"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Have relied on comparison to a control system: </a:t>
            </a:r>
          </a:p>
          <a:p>
            <a:pPr>
              <a:lnSpc>
                <a:spcPts val="2385"/>
              </a:lnSpc>
            </a:pPr>
            <a:endParaRPr lang="en-US"/>
          </a:p>
        </p:txBody>
      </p:sp>
      <p:sp>
        <p:nvSpPr>
          <p:cNvPr id="5" name="TextBox 4"/>
          <p:cNvSpPr txBox="1"/>
          <p:nvPr/>
        </p:nvSpPr>
        <p:spPr>
          <a:xfrm>
            <a:off x="4572000" y="4084545"/>
            <a:ext cx="2733121"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Carpenter et al. 2011 </a:t>
            </a:r>
          </a:p>
          <a:p>
            <a:pPr>
              <a:lnSpc>
                <a:spcPts val="2385"/>
              </a:lnSpc>
            </a:pPr>
            <a:endParaRPr lang="en-US"/>
          </a:p>
        </p:txBody>
      </p:sp>
      <p:sp>
        <p:nvSpPr>
          <p:cNvPr id="6" name="TextBox 5"/>
          <p:cNvSpPr txBox="1"/>
          <p:nvPr/>
        </p:nvSpPr>
        <p:spPr>
          <a:xfrm>
            <a:off x="0" y="5193927"/>
            <a:ext cx="2731517"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Drake &amp; Griffen 2010 </a:t>
            </a:r>
          </a:p>
          <a:p>
            <a:pPr>
              <a:lnSpc>
                <a:spcPts val="2385"/>
              </a:lnSpc>
            </a:pPr>
            <a:endParaRPr lang="en-US"/>
          </a:p>
        </p:txBody>
      </p:sp>
      <p:sp>
        <p:nvSpPr>
          <p:cNvPr id="7" name="TextBox 6"/>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8" name="TextBox 7"/>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9" name="TextBox 8"/>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21/77</a:t>
            </a:r>
          </a:p>
        </p:txBody>
      </p:sp>
    </p:spTree>
    <p:extLst>
      <p:ext uri="{BB962C8B-B14F-4D97-AF65-F5344CB8AC3E}">
        <p14:creationId xmlns:p14="http://schemas.microsoft.com/office/powerpoint/2010/main" val="105844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475448" y="2571751"/>
            <a:ext cx="4411464"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We don</a:t>
            </a:r>
            <a:r>
              <a:rPr lang="en-US" sz="2200">
                <a:solidFill>
                  <a:srgbClr val="000000"/>
                </a:solidFill>
                <a:latin typeface="Arial"/>
                <a:cs typeface="Arial"/>
              </a:rPr>
              <a:t>’</a:t>
            </a:r>
            <a:r>
              <a:rPr lang="en-US" sz="2200">
                <a:solidFill>
                  <a:srgbClr val="000000"/>
                </a:solidFill>
                <a:latin typeface="Arial Unicode MS"/>
                <a:cs typeface="Arial"/>
              </a:rPr>
              <a:t>t have a control system. . . </a:t>
            </a:r>
          </a:p>
          <a:p>
            <a:pPr>
              <a:lnSpc>
                <a:spcPts val="2385"/>
              </a:lnSpc>
            </a:pPr>
            <a:endParaRPr lang="en-US" sz="2200">
              <a:solidFill>
                <a:srgbClr val="000000"/>
              </a:solidFill>
              <a:latin typeface="Arial Unicode MS"/>
            </a:endParaRPr>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22/77</a:t>
            </a:r>
          </a:p>
        </p:txBody>
      </p:sp>
    </p:spTree>
    <p:extLst>
      <p:ext uri="{BB962C8B-B14F-4D97-AF65-F5344CB8AC3E}">
        <p14:creationId xmlns:p14="http://schemas.microsoft.com/office/powerpoint/2010/main" val="3451184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07271" y="958104"/>
            <a:ext cx="3169137"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All we have is a squiggle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23/77</a:t>
            </a:r>
          </a:p>
        </p:txBody>
      </p:sp>
    </p:spTree>
    <p:extLst>
      <p:ext uri="{BB962C8B-B14F-4D97-AF65-F5344CB8AC3E}">
        <p14:creationId xmlns:p14="http://schemas.microsoft.com/office/powerpoint/2010/main" val="22571706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07271" y="958104"/>
            <a:ext cx="3169137"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All we have is a squiggle </a:t>
            </a:r>
          </a:p>
          <a:p>
            <a:pPr>
              <a:lnSpc>
                <a:spcPts val="2385"/>
              </a:lnSpc>
            </a:pPr>
            <a:endParaRPr lang="en-US"/>
          </a:p>
        </p:txBody>
      </p:sp>
      <p:sp>
        <p:nvSpPr>
          <p:cNvPr id="4" name="TextBox 3"/>
          <p:cNvSpPr txBox="1"/>
          <p:nvPr/>
        </p:nvSpPr>
        <p:spPr>
          <a:xfrm>
            <a:off x="707272" y="4815729"/>
            <a:ext cx="5275483"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Making predictions from squiggles is hard </a:t>
            </a:r>
          </a:p>
          <a:p>
            <a:pPr>
              <a:lnSpc>
                <a:spcPts val="2385"/>
              </a:lnSpc>
            </a:pPr>
            <a:endParaRPr lang="en-US"/>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24/77</a:t>
            </a:r>
          </a:p>
        </p:txBody>
      </p:sp>
    </p:spTree>
    <p:extLst>
      <p:ext uri="{BB962C8B-B14F-4D97-AF65-F5344CB8AC3E}">
        <p14:creationId xmlns:p14="http://schemas.microsoft.com/office/powerpoint/2010/main" val="2381022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7722723" cy="1000274"/>
          </a:xfrm>
          <a:prstGeom prst="rect">
            <a:avLst/>
          </a:prstGeom>
          <a:noFill/>
        </p:spPr>
        <p:txBody>
          <a:bodyPr vert="horz" wrap="square" lIns="0" tIns="0" rIns="0" bIns="0" rtlCol="0">
            <a:spAutoFit/>
          </a:bodyPr>
          <a:lstStyle/>
          <a:p>
            <a:pPr>
              <a:lnSpc>
                <a:spcPts val="2583"/>
              </a:lnSpc>
            </a:pPr>
            <a:r>
              <a:rPr lang="en-US" sz="2900" dirty="0">
                <a:solidFill>
                  <a:srgbClr val="3333B2"/>
                </a:solidFill>
                <a:latin typeface="Arial Unicode MS"/>
              </a:rPr>
              <a:t>What</a:t>
            </a:r>
            <a:r>
              <a:rPr lang="en-US" sz="2900" dirty="0">
                <a:solidFill>
                  <a:srgbClr val="3333B2"/>
                </a:solidFill>
                <a:latin typeface="Arial"/>
                <a:cs typeface="Arial"/>
              </a:rPr>
              <a:t>’</a:t>
            </a:r>
            <a:r>
              <a:rPr lang="en-US" sz="2900" dirty="0">
                <a:solidFill>
                  <a:srgbClr val="3333B2"/>
                </a:solidFill>
                <a:latin typeface="Arial Unicode MS"/>
                <a:cs typeface="Arial"/>
              </a:rPr>
              <a:t>s an </a:t>
            </a:r>
            <a:r>
              <a:rPr lang="en-US" sz="2900" dirty="0" smtClean="0">
                <a:solidFill>
                  <a:srgbClr val="3333B2"/>
                </a:solidFill>
                <a:latin typeface="Arial Unicode MS"/>
                <a:cs typeface="Arial"/>
              </a:rPr>
              <a:t>increase in a summary statistic (Kendall’s tau)? </a:t>
            </a:r>
            <a:endParaRPr lang="en-US" sz="2900" dirty="0">
              <a:solidFill>
                <a:srgbClr val="3333B2"/>
              </a:solidFill>
              <a:latin typeface="Arial Unicode MS"/>
              <a:cs typeface="Arial"/>
            </a:endParaRPr>
          </a:p>
          <a:p>
            <a:pPr>
              <a:lnSpc>
                <a:spcPts val="2583"/>
              </a:lnSpc>
            </a:pPr>
            <a:endParaRPr lang="en-US" sz="2900" dirty="0">
              <a:solidFill>
                <a:srgbClr val="3333B2"/>
              </a:solidFill>
              <a:latin typeface="Arial Unicode MS"/>
            </a:endParaRPr>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32/77</a:t>
            </a:r>
          </a:p>
        </p:txBody>
      </p:sp>
    </p:spTree>
    <p:extLst>
      <p:ext uri="{BB962C8B-B14F-4D97-AF65-F5344CB8AC3E}">
        <p14:creationId xmlns:p14="http://schemas.microsoft.com/office/powerpoint/2010/main" val="18116919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3470502"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What</a:t>
            </a:r>
            <a:r>
              <a:rPr lang="en-US" sz="2900">
                <a:solidFill>
                  <a:srgbClr val="3333B2"/>
                </a:solidFill>
                <a:latin typeface="Arial"/>
                <a:cs typeface="Arial"/>
              </a:rPr>
              <a:t>’</a:t>
            </a:r>
            <a:r>
              <a:rPr lang="en-US" sz="2900">
                <a:solidFill>
                  <a:srgbClr val="3333B2"/>
                </a:solidFill>
                <a:latin typeface="Arial Unicode MS"/>
                <a:cs typeface="Arial"/>
              </a:rPr>
              <a:t>s an increase? </a:t>
            </a:r>
          </a:p>
          <a:p>
            <a:pPr>
              <a:lnSpc>
                <a:spcPts val="2583"/>
              </a:lnSpc>
            </a:pPr>
            <a:endParaRPr lang="en-US" sz="2900">
              <a:solidFill>
                <a:srgbClr val="3333B2"/>
              </a:solidFill>
              <a:latin typeface="Arial Unicode MS"/>
            </a:endParaRPr>
          </a:p>
        </p:txBody>
      </p:sp>
      <p:sp>
        <p:nvSpPr>
          <p:cNvPr id="4" name="TextBox 3"/>
          <p:cNvSpPr txBox="1"/>
          <p:nvPr/>
        </p:nvSpPr>
        <p:spPr>
          <a:xfrm>
            <a:off x="707271" y="5093074"/>
            <a:ext cx="3625993" cy="615553"/>
          </a:xfrm>
          <a:prstGeom prst="rect">
            <a:avLst/>
          </a:prstGeom>
          <a:noFill/>
        </p:spPr>
        <p:txBody>
          <a:bodyPr vert="horz" wrap="none" lIns="0" tIns="0" rIns="0" bIns="0" rtlCol="0">
            <a:spAutoFit/>
          </a:bodyPr>
          <a:lstStyle/>
          <a:p>
            <a:pPr>
              <a:lnSpc>
                <a:spcPts val="2385"/>
              </a:lnSpc>
            </a:pPr>
            <a:r>
              <a:rPr lang="en-US" dirty="0" smtClean="0">
                <a:latin typeface="Symbol" pitchFamily="18" charset="2"/>
                <a:ea typeface="Arial Unicode MS"/>
                <a:cs typeface="Arial Unicode MS"/>
              </a:rPr>
              <a:t>t</a:t>
            </a:r>
            <a:r>
              <a:rPr lang="el-GR" sz="2200" dirty="0" smtClean="0">
                <a:solidFill>
                  <a:srgbClr val="000000"/>
                </a:solidFill>
                <a:latin typeface="Arial Unicode MS"/>
                <a:ea typeface="Arial Unicode MS"/>
                <a:cs typeface="Arial Unicode MS"/>
              </a:rPr>
              <a:t> </a:t>
            </a:r>
            <a:r>
              <a:rPr lang="el-GR" sz="2200" dirty="0">
                <a:solidFill>
                  <a:srgbClr val="000000"/>
                </a:solidFill>
                <a:latin typeface="Arial Unicode MS"/>
                <a:ea typeface="Arial Unicode MS"/>
                <a:cs typeface="Arial Unicode MS"/>
              </a:rPr>
              <a:t>∈[−</a:t>
            </a:r>
            <a:r>
              <a:rPr lang="en-US" sz="2200" dirty="0" smtClean="0">
                <a:solidFill>
                  <a:srgbClr val="000000"/>
                </a:solidFill>
                <a:latin typeface="Arial Unicode MS"/>
                <a:ea typeface="Arial Unicode MS"/>
                <a:cs typeface="Arial Unicode MS"/>
              </a:rPr>
              <a:t>1,1]quantifies the trend</a:t>
            </a:r>
            <a:r>
              <a:rPr lang="en-US" sz="2200" dirty="0">
                <a:solidFill>
                  <a:srgbClr val="000000"/>
                </a:solidFill>
                <a:latin typeface="Arial Unicode MS"/>
                <a:ea typeface="Arial Unicode MS"/>
                <a:cs typeface="Arial Unicode MS"/>
              </a:rPr>
              <a:t>. </a:t>
            </a:r>
          </a:p>
          <a:p>
            <a:pPr>
              <a:lnSpc>
                <a:spcPts val="2385"/>
              </a:lnSpc>
            </a:pPr>
            <a:endParaRPr lang="en-US" sz="2200" dirty="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32/77</a:t>
            </a:r>
          </a:p>
        </p:txBody>
      </p:sp>
    </p:spTree>
    <p:extLst>
      <p:ext uri="{BB962C8B-B14F-4D97-AF65-F5344CB8AC3E}">
        <p14:creationId xmlns:p14="http://schemas.microsoft.com/office/powerpoint/2010/main" val="10053067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7" y="226920"/>
            <a:ext cx="2826095"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Unfortunately. . . </a:t>
            </a:r>
          </a:p>
          <a:p>
            <a:pPr>
              <a:lnSpc>
                <a:spcPts val="2583"/>
              </a:lnSpc>
            </a:pPr>
            <a:endParaRPr lang="en-US"/>
          </a:p>
        </p:txBody>
      </p:sp>
      <p:sp>
        <p:nvSpPr>
          <p:cNvPr id="4" name="TextBox 3"/>
          <p:cNvSpPr txBox="1"/>
          <p:nvPr/>
        </p:nvSpPr>
        <p:spPr>
          <a:xfrm>
            <a:off x="707272" y="5093074"/>
            <a:ext cx="5386090"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Both patterns come from a stable process! </a:t>
            </a:r>
          </a:p>
          <a:p>
            <a:pPr>
              <a:lnSpc>
                <a:spcPts val="2385"/>
              </a:lnSpc>
            </a:pPr>
            <a:endParaRPr lang="en-US"/>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33/77</a:t>
            </a:r>
          </a:p>
        </p:txBody>
      </p:sp>
    </p:spTree>
    <p:extLst>
      <p:ext uri="{BB962C8B-B14F-4D97-AF65-F5344CB8AC3E}">
        <p14:creationId xmlns:p14="http://schemas.microsoft.com/office/powerpoint/2010/main" val="1944162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742918" y="882464"/>
            <a:ext cx="1386598" cy="446276"/>
          </a:xfrm>
          <a:prstGeom prst="rect">
            <a:avLst/>
          </a:prstGeom>
          <a:noFill/>
        </p:spPr>
        <p:txBody>
          <a:bodyPr vert="horz" wrap="none" lIns="0" tIns="0" rIns="0" bIns="0" rtlCol="0">
            <a:spAutoFit/>
          </a:bodyPr>
          <a:lstStyle/>
          <a:p>
            <a:r>
              <a:rPr lang="en-US" sz="2900">
                <a:solidFill>
                  <a:srgbClr val="000000"/>
                </a:solidFill>
                <a:latin typeface="Arial Unicode MS"/>
              </a:rPr>
              <a:t>Typical?</a:t>
            </a:r>
          </a:p>
        </p:txBody>
      </p:sp>
      <p:sp>
        <p:nvSpPr>
          <p:cNvPr id="4" name="TextBox 3"/>
          <p:cNvSpPr txBox="1"/>
          <p:nvPr/>
        </p:nvSpPr>
        <p:spPr>
          <a:xfrm>
            <a:off x="5759206" y="932891"/>
            <a:ext cx="2045432" cy="446276"/>
          </a:xfrm>
          <a:prstGeom prst="rect">
            <a:avLst/>
          </a:prstGeom>
          <a:noFill/>
        </p:spPr>
        <p:txBody>
          <a:bodyPr vert="horz" wrap="none" lIns="0" tIns="0" rIns="0" bIns="0" rtlCol="0">
            <a:spAutoFit/>
          </a:bodyPr>
          <a:lstStyle/>
          <a:p>
            <a:r>
              <a:rPr lang="en-US" sz="2900">
                <a:solidFill>
                  <a:srgbClr val="000000"/>
                </a:solidFill>
                <a:latin typeface="Arial Unicode MS"/>
              </a:rPr>
              <a:t>False alarm!</a:t>
            </a: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34/77</a:t>
            </a:r>
          </a:p>
        </p:txBody>
      </p:sp>
    </p:spTree>
    <p:extLst>
      <p:ext uri="{BB962C8B-B14F-4D97-AF65-F5344CB8AC3E}">
        <p14:creationId xmlns:p14="http://schemas.microsoft.com/office/powerpoint/2010/main" val="3070114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742918" y="882464"/>
            <a:ext cx="1386598" cy="446276"/>
          </a:xfrm>
          <a:prstGeom prst="rect">
            <a:avLst/>
          </a:prstGeom>
          <a:noFill/>
        </p:spPr>
        <p:txBody>
          <a:bodyPr vert="horz" wrap="none" lIns="0" tIns="0" rIns="0" bIns="0" rtlCol="0">
            <a:spAutoFit/>
          </a:bodyPr>
          <a:lstStyle/>
          <a:p>
            <a:r>
              <a:rPr lang="en-US" sz="2900">
                <a:solidFill>
                  <a:srgbClr val="000000"/>
                </a:solidFill>
                <a:latin typeface="Arial Unicode MS"/>
              </a:rPr>
              <a:t>Typical?</a:t>
            </a:r>
          </a:p>
        </p:txBody>
      </p:sp>
      <p:sp>
        <p:nvSpPr>
          <p:cNvPr id="4" name="TextBox 3"/>
          <p:cNvSpPr txBox="1"/>
          <p:nvPr/>
        </p:nvSpPr>
        <p:spPr>
          <a:xfrm>
            <a:off x="5759206" y="932891"/>
            <a:ext cx="2045432" cy="446276"/>
          </a:xfrm>
          <a:prstGeom prst="rect">
            <a:avLst/>
          </a:prstGeom>
          <a:noFill/>
        </p:spPr>
        <p:txBody>
          <a:bodyPr vert="horz" wrap="none" lIns="0" tIns="0" rIns="0" bIns="0" rtlCol="0">
            <a:spAutoFit/>
          </a:bodyPr>
          <a:lstStyle/>
          <a:p>
            <a:r>
              <a:rPr lang="en-US" sz="2900">
                <a:solidFill>
                  <a:srgbClr val="000000"/>
                </a:solidFill>
                <a:latin typeface="Arial Unicode MS"/>
              </a:rPr>
              <a:t>False alarm!</a:t>
            </a:r>
          </a:p>
        </p:txBody>
      </p:sp>
      <p:sp>
        <p:nvSpPr>
          <p:cNvPr id="5" name="TextBox 4"/>
          <p:cNvSpPr txBox="1"/>
          <p:nvPr/>
        </p:nvSpPr>
        <p:spPr>
          <a:xfrm>
            <a:off x="707271" y="5193927"/>
            <a:ext cx="4361585" cy="336319"/>
          </a:xfrm>
          <a:prstGeom prst="rect">
            <a:avLst/>
          </a:prstGeom>
          <a:noFill/>
        </p:spPr>
        <p:txBody>
          <a:bodyPr vert="horz" wrap="none" lIns="0" tIns="0" rIns="0" bIns="0" rtlCol="0">
            <a:spAutoFit/>
          </a:bodyPr>
          <a:lstStyle/>
          <a:p>
            <a:r>
              <a:rPr lang="en-US" sz="2200">
                <a:solidFill>
                  <a:srgbClr val="000000"/>
                </a:solidFill>
                <a:latin typeface="Arial Unicode MS"/>
              </a:rPr>
              <a:t>How often do we see false alarms?</a:t>
            </a:r>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8" name="TextBox 7"/>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34/77</a:t>
            </a:r>
          </a:p>
        </p:txBody>
      </p:sp>
    </p:spTree>
    <p:extLst>
      <p:ext uri="{BB962C8B-B14F-4D97-AF65-F5344CB8AC3E}">
        <p14:creationId xmlns:p14="http://schemas.microsoft.com/office/powerpoint/2010/main" val="1698749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t>Use a spatially implicit model with three states – then add fish</a:t>
            </a:r>
            <a:endParaRPr lang="en-US" sz="4800" dirty="0"/>
          </a:p>
        </p:txBody>
      </p:sp>
      <p:sp>
        <p:nvSpPr>
          <p:cNvPr id="28675" name="Content Placeholder 2"/>
          <p:cNvSpPr>
            <a:spLocks noGrp="1"/>
          </p:cNvSpPr>
          <p:nvPr>
            <p:ph idx="1"/>
          </p:nvPr>
        </p:nvSpPr>
        <p:spPr/>
        <p:txBody>
          <a:bodyPr/>
          <a:lstStyle/>
          <a:p>
            <a:r>
              <a:rPr lang="en-US" dirty="0" smtClean="0"/>
              <a:t>M, </a:t>
            </a:r>
            <a:r>
              <a:rPr lang="en-US" dirty="0" err="1" smtClean="0"/>
              <a:t>macroalgae</a:t>
            </a:r>
            <a:r>
              <a:rPr lang="en-US" dirty="0" smtClean="0"/>
              <a:t> (overgrows coral)</a:t>
            </a:r>
          </a:p>
          <a:p>
            <a:r>
              <a:rPr lang="en-US" dirty="0" smtClean="0"/>
              <a:t>T, turf algae </a:t>
            </a:r>
          </a:p>
          <a:p>
            <a:r>
              <a:rPr lang="en-US" dirty="0" smtClean="0"/>
              <a:t>C, Coral </a:t>
            </a:r>
          </a:p>
          <a:p>
            <a:r>
              <a:rPr lang="en-US" dirty="0" smtClean="0"/>
              <a:t>M+T+C=1</a:t>
            </a:r>
          </a:p>
          <a:p>
            <a:r>
              <a:rPr lang="en-US" dirty="0" smtClean="0"/>
              <a:t>Easy to write down three equations describing dynamics</a:t>
            </a:r>
          </a:p>
          <a:p>
            <a:r>
              <a:rPr lang="en-US" dirty="0" smtClean="0"/>
              <a:t>So  need equations only for M and C</a:t>
            </a:r>
          </a:p>
          <a:p>
            <a:r>
              <a:rPr lang="en-US" dirty="0" smtClean="0"/>
              <a:t>Can solve this model for equilibrium and for dynamics (Mumby, Edwards and Hastings, Nature)</a:t>
            </a:r>
          </a:p>
        </p:txBody>
      </p:sp>
    </p:spTree>
    <p:extLst>
      <p:ext uri="{BB962C8B-B14F-4D97-AF65-F5344CB8AC3E}">
        <p14:creationId xmlns:p14="http://schemas.microsoft.com/office/powerpoint/2010/main" val="28480968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9" y="226920"/>
            <a:ext cx="7562631" cy="66843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Often. </a:t>
            </a:r>
            <a:r>
              <a:rPr lang="el-GR" sz="2900">
                <a:solidFill>
                  <a:srgbClr val="3333B2"/>
                </a:solidFill>
                <a:latin typeface="Arial Unicode MS"/>
                <a:ea typeface="Arial Unicode MS"/>
                <a:cs typeface="Arial Unicode MS"/>
              </a:rPr>
              <a:t>τ</a:t>
            </a:r>
            <a:r>
              <a:rPr lang="en-US" sz="2900">
                <a:solidFill>
                  <a:srgbClr val="3333B2"/>
                </a:solidFill>
                <a:latin typeface="Arial Unicode MS"/>
                <a:ea typeface="Arial Unicode MS"/>
                <a:cs typeface="Arial Unicode MS"/>
              </a:rPr>
              <a:t> can take any value in a stable system </a:t>
            </a:r>
          </a:p>
          <a:p>
            <a:pPr>
              <a:lnSpc>
                <a:spcPts val="2583"/>
              </a:lnSpc>
            </a:pPr>
            <a:endParaRPr lang="en-US" sz="2900">
              <a:solidFill>
                <a:srgbClr val="3333B2"/>
              </a:solidFill>
              <a:latin typeface="Arial Unicode MS"/>
            </a:endParaRPr>
          </a:p>
        </p:txBody>
      </p:sp>
      <p:sp>
        <p:nvSpPr>
          <p:cNvPr id="4" name="TextBox 3"/>
          <p:cNvSpPr txBox="1"/>
          <p:nvPr/>
        </p:nvSpPr>
        <p:spPr>
          <a:xfrm>
            <a:off x="707272" y="5824258"/>
            <a:ext cx="7594514" cy="992919"/>
          </a:xfrm>
          <a:prstGeom prst="rect">
            <a:avLst/>
          </a:prstGeom>
          <a:noFill/>
        </p:spPr>
        <p:txBody>
          <a:bodyPr vert="horz" wrap="none" lIns="0" tIns="0" rIns="0" bIns="0" rtlCol="0">
            <a:spAutoFit/>
          </a:bodyPr>
          <a:lstStyle/>
          <a:p>
            <a:pPr>
              <a:lnSpc>
                <a:spcPts val="2583"/>
              </a:lnSpc>
            </a:pPr>
            <a:r>
              <a:rPr lang="en-US" sz="2200">
                <a:solidFill>
                  <a:srgbClr val="000000"/>
                </a:solidFill>
                <a:latin typeface="Arial Unicode MS"/>
              </a:rPr>
              <a:t>(We introduce a method to estimate this distribution on given </a:t>
            </a:r>
            <a:br>
              <a:rPr lang="en-US" sz="2200">
                <a:solidFill>
                  <a:srgbClr val="000000"/>
                </a:solidFill>
                <a:latin typeface="Arial Unicode MS"/>
              </a:rPr>
            </a:br>
            <a:r>
              <a:rPr lang="en-US" sz="2200">
                <a:solidFill>
                  <a:srgbClr val="000000"/>
                </a:solidFill>
                <a:latin typeface="Arial Unicode MS"/>
              </a:rPr>
              <a:t>data, </a:t>
            </a:r>
            <a:r>
              <a:rPr lang="en-US" sz="2200">
                <a:solidFill>
                  <a:srgbClr val="000000"/>
                </a:solidFill>
                <a:latin typeface="Arial Unicode MS"/>
                <a:ea typeface="Arial Unicode MS"/>
                <a:cs typeface="Arial Unicode MS"/>
              </a:rPr>
              <a:t>∼ Dakos et al. 2008) </a:t>
            </a:r>
          </a:p>
          <a:p>
            <a:pPr>
              <a:lnSpc>
                <a:spcPts val="2583"/>
              </a:lnSpc>
            </a:pPr>
            <a:endParaRPr lang="en-US" sz="220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35/77</a:t>
            </a:r>
          </a:p>
        </p:txBody>
      </p:sp>
    </p:spTree>
    <p:extLst>
      <p:ext uri="{BB962C8B-B14F-4D97-AF65-F5344CB8AC3E}">
        <p14:creationId xmlns:p14="http://schemas.microsoft.com/office/powerpoint/2010/main" val="33149388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4212692"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Another way to be wrong </a:t>
            </a:r>
          </a:p>
          <a:p>
            <a:pPr>
              <a:lnSpc>
                <a:spcPts val="2583"/>
              </a:lnSpc>
            </a:pPr>
            <a:endParaRPr lang="en-US"/>
          </a:p>
        </p:txBody>
      </p:sp>
      <p:sp>
        <p:nvSpPr>
          <p:cNvPr id="4" name="TextBox 3"/>
          <p:cNvSpPr txBox="1"/>
          <p:nvPr/>
        </p:nvSpPr>
        <p:spPr>
          <a:xfrm>
            <a:off x="1060906" y="1361516"/>
            <a:ext cx="2729914" cy="446276"/>
          </a:xfrm>
          <a:prstGeom prst="rect">
            <a:avLst/>
          </a:prstGeom>
          <a:noFill/>
        </p:spPr>
        <p:txBody>
          <a:bodyPr vert="horz" wrap="none" lIns="0" tIns="0" rIns="0" bIns="0" rtlCol="0">
            <a:spAutoFit/>
          </a:bodyPr>
          <a:lstStyle/>
          <a:p>
            <a:r>
              <a:rPr lang="en-US" sz="2900">
                <a:solidFill>
                  <a:srgbClr val="000000"/>
                </a:solidFill>
                <a:latin typeface="Arial Unicode MS"/>
              </a:rPr>
              <a:t>Warning Signal?</a:t>
            </a:r>
          </a:p>
        </p:txBody>
      </p:sp>
      <p:sp>
        <p:nvSpPr>
          <p:cNvPr id="5" name="TextBox 4"/>
          <p:cNvSpPr txBox="1"/>
          <p:nvPr/>
        </p:nvSpPr>
        <p:spPr>
          <a:xfrm>
            <a:off x="5329791" y="1336302"/>
            <a:ext cx="2895023" cy="446276"/>
          </a:xfrm>
          <a:prstGeom prst="rect">
            <a:avLst/>
          </a:prstGeom>
          <a:noFill/>
        </p:spPr>
        <p:txBody>
          <a:bodyPr vert="horz" wrap="none" lIns="0" tIns="0" rIns="0" bIns="0" rtlCol="0">
            <a:spAutoFit/>
          </a:bodyPr>
          <a:lstStyle/>
          <a:p>
            <a:r>
              <a:rPr lang="en-US" sz="2900">
                <a:solidFill>
                  <a:srgbClr val="000000"/>
                </a:solidFill>
                <a:latin typeface="Arial Unicode MS"/>
              </a:rPr>
              <a:t>Failed Detection?</a:t>
            </a:r>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8" name="TextBox 7"/>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36/77</a:t>
            </a:r>
          </a:p>
        </p:txBody>
      </p:sp>
    </p:spTree>
    <p:extLst>
      <p:ext uri="{BB962C8B-B14F-4D97-AF65-F5344CB8AC3E}">
        <p14:creationId xmlns:p14="http://schemas.microsoft.com/office/powerpoint/2010/main" val="2077621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4212692"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Another way to be wrong </a:t>
            </a:r>
          </a:p>
          <a:p>
            <a:pPr>
              <a:lnSpc>
                <a:spcPts val="2583"/>
              </a:lnSpc>
            </a:pPr>
            <a:endParaRPr lang="en-US"/>
          </a:p>
        </p:txBody>
      </p:sp>
      <p:sp>
        <p:nvSpPr>
          <p:cNvPr id="4" name="TextBox 3"/>
          <p:cNvSpPr txBox="1"/>
          <p:nvPr/>
        </p:nvSpPr>
        <p:spPr>
          <a:xfrm>
            <a:off x="1060906" y="1361516"/>
            <a:ext cx="2729914" cy="446276"/>
          </a:xfrm>
          <a:prstGeom prst="rect">
            <a:avLst/>
          </a:prstGeom>
          <a:noFill/>
        </p:spPr>
        <p:txBody>
          <a:bodyPr vert="horz" wrap="none" lIns="0" tIns="0" rIns="0" bIns="0" rtlCol="0">
            <a:spAutoFit/>
          </a:bodyPr>
          <a:lstStyle/>
          <a:p>
            <a:r>
              <a:rPr lang="en-US" sz="2900">
                <a:solidFill>
                  <a:srgbClr val="000000"/>
                </a:solidFill>
                <a:latin typeface="Arial Unicode MS"/>
              </a:rPr>
              <a:t>Warning Signal?</a:t>
            </a:r>
          </a:p>
        </p:txBody>
      </p:sp>
      <p:sp>
        <p:nvSpPr>
          <p:cNvPr id="5" name="TextBox 4"/>
          <p:cNvSpPr txBox="1"/>
          <p:nvPr/>
        </p:nvSpPr>
        <p:spPr>
          <a:xfrm>
            <a:off x="5329791" y="1336302"/>
            <a:ext cx="2895023" cy="446276"/>
          </a:xfrm>
          <a:prstGeom prst="rect">
            <a:avLst/>
          </a:prstGeom>
          <a:noFill/>
        </p:spPr>
        <p:txBody>
          <a:bodyPr vert="horz" wrap="none" lIns="0" tIns="0" rIns="0" bIns="0" rtlCol="0">
            <a:spAutoFit/>
          </a:bodyPr>
          <a:lstStyle/>
          <a:p>
            <a:r>
              <a:rPr lang="en-US" sz="2900">
                <a:solidFill>
                  <a:srgbClr val="000000"/>
                </a:solidFill>
                <a:latin typeface="Arial Unicode MS"/>
              </a:rPr>
              <a:t>Failed Detection?</a:t>
            </a:r>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8" name="TextBox 7"/>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36/77</a:t>
            </a:r>
          </a:p>
        </p:txBody>
      </p:sp>
    </p:spTree>
    <p:extLst>
      <p:ext uri="{BB962C8B-B14F-4D97-AF65-F5344CB8AC3E}">
        <p14:creationId xmlns:p14="http://schemas.microsoft.com/office/powerpoint/2010/main" val="11108611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7417095" cy="666849"/>
          </a:xfrm>
          <a:prstGeom prst="rect">
            <a:avLst/>
          </a:prstGeom>
          <a:noFill/>
        </p:spPr>
        <p:txBody>
          <a:bodyPr vert="horz" wrap="none" lIns="0" tIns="0" rIns="0" bIns="0" rtlCol="0">
            <a:spAutoFit/>
          </a:bodyPr>
          <a:lstStyle/>
          <a:p>
            <a:pPr>
              <a:lnSpc>
                <a:spcPts val="2583"/>
              </a:lnSpc>
            </a:pPr>
            <a:r>
              <a:rPr lang="en-US" sz="2900" dirty="0" smtClean="0">
                <a:solidFill>
                  <a:srgbClr val="3333B2"/>
                </a:solidFill>
                <a:latin typeface="Symbol" pitchFamily="18" charset="2"/>
                <a:ea typeface="Arial Unicode MS"/>
                <a:cs typeface="Arial Unicode MS"/>
              </a:rPr>
              <a:t>t </a:t>
            </a:r>
            <a:r>
              <a:rPr lang="en-US" sz="2900" dirty="0" smtClean="0">
                <a:solidFill>
                  <a:srgbClr val="3333B2"/>
                </a:solidFill>
                <a:latin typeface="Arial Unicode MS"/>
                <a:ea typeface="Arial Unicode MS"/>
                <a:cs typeface="Arial Unicode MS"/>
              </a:rPr>
              <a:t>can </a:t>
            </a:r>
            <a:r>
              <a:rPr lang="en-US" sz="2900" dirty="0">
                <a:solidFill>
                  <a:srgbClr val="3333B2"/>
                </a:solidFill>
                <a:latin typeface="Arial Unicode MS"/>
                <a:ea typeface="Arial Unicode MS"/>
                <a:cs typeface="Arial Unicode MS"/>
              </a:rPr>
              <a:t>take any value in a collapsing system </a:t>
            </a:r>
          </a:p>
          <a:p>
            <a:pPr>
              <a:lnSpc>
                <a:spcPts val="2583"/>
              </a:lnSpc>
            </a:pPr>
            <a:endParaRPr lang="en-US" dirty="0"/>
          </a:p>
        </p:txBody>
      </p:sp>
      <p:sp>
        <p:nvSpPr>
          <p:cNvPr id="4" name="TextBox 3"/>
          <p:cNvSpPr txBox="1"/>
          <p:nvPr/>
        </p:nvSpPr>
        <p:spPr>
          <a:xfrm>
            <a:off x="707271" y="5975538"/>
            <a:ext cx="6719788"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(Using a novel, general stochastic model to estimate) </a:t>
            </a:r>
          </a:p>
          <a:p>
            <a:pPr>
              <a:lnSpc>
                <a:spcPts val="2385"/>
              </a:lnSpc>
            </a:pPr>
            <a:endParaRPr lang="en-US"/>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37/77</a:t>
            </a:r>
          </a:p>
        </p:txBody>
      </p:sp>
    </p:spTree>
    <p:extLst>
      <p:ext uri="{BB962C8B-B14F-4D97-AF65-F5344CB8AC3E}">
        <p14:creationId xmlns:p14="http://schemas.microsoft.com/office/powerpoint/2010/main" val="17602043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38/77</a:t>
            </a:r>
          </a:p>
        </p:txBody>
      </p:sp>
    </p:spTree>
    <p:extLst>
      <p:ext uri="{BB962C8B-B14F-4D97-AF65-F5344CB8AC3E}">
        <p14:creationId xmlns:p14="http://schemas.microsoft.com/office/powerpoint/2010/main" val="13820859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2078" y="226920"/>
            <a:ext cx="5060681"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How much data is necessary? </a:t>
            </a:r>
          </a:p>
          <a:p>
            <a:pPr>
              <a:lnSpc>
                <a:spcPts val="2583"/>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39/77</a:t>
            </a:r>
          </a:p>
        </p:txBody>
      </p:sp>
    </p:spTree>
    <p:extLst>
      <p:ext uri="{BB962C8B-B14F-4D97-AF65-F5344CB8AC3E}">
        <p14:creationId xmlns:p14="http://schemas.microsoft.com/office/powerpoint/2010/main" val="31614721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78" y="226920"/>
            <a:ext cx="3720570"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Beyond the Squiggles </a:t>
            </a:r>
          </a:p>
          <a:p>
            <a:pPr>
              <a:lnSpc>
                <a:spcPts val="2583"/>
              </a:lnSpc>
            </a:pPr>
            <a:endParaRPr lang="en-US"/>
          </a:p>
        </p:txBody>
      </p:sp>
      <p:sp>
        <p:nvSpPr>
          <p:cNvPr id="4" name="TextBox 3"/>
          <p:cNvSpPr txBox="1"/>
          <p:nvPr/>
        </p:nvSpPr>
        <p:spPr>
          <a:xfrm>
            <a:off x="1262985" y="2521324"/>
            <a:ext cx="5942977" cy="611028"/>
          </a:xfrm>
          <a:prstGeom prst="rect">
            <a:avLst/>
          </a:prstGeom>
          <a:noFill/>
        </p:spPr>
        <p:txBody>
          <a:bodyPr vert="horz" wrap="none" lIns="0" tIns="0" rIns="0" bIns="0" rtlCol="0">
            <a:spAutoFit/>
          </a:bodyPr>
          <a:lstStyle/>
          <a:p>
            <a:pPr>
              <a:lnSpc>
                <a:spcPts val="2385"/>
              </a:lnSpc>
            </a:pPr>
            <a:r>
              <a:rPr lang="en-US" sz="2200" dirty="0">
                <a:solidFill>
                  <a:srgbClr val="000000"/>
                </a:solidFill>
                <a:latin typeface="Arial Unicode MS"/>
              </a:rPr>
              <a:t>general models by likelihood:</a:t>
            </a:r>
            <a:r>
              <a:rPr lang="en-US" sz="2200" dirty="0">
                <a:solidFill>
                  <a:srgbClr val="0000FF"/>
                </a:solidFill>
                <a:latin typeface="Arial Unicode MS"/>
              </a:rPr>
              <a:t> stable</a:t>
            </a:r>
            <a:r>
              <a:rPr lang="en-US" sz="2200" dirty="0">
                <a:solidFill>
                  <a:srgbClr val="000000"/>
                </a:solidFill>
                <a:latin typeface="Arial Unicode MS"/>
              </a:rPr>
              <a:t> and</a:t>
            </a:r>
            <a:r>
              <a:rPr lang="en-US" sz="2200" dirty="0">
                <a:solidFill>
                  <a:srgbClr val="FF0000"/>
                </a:solidFill>
                <a:latin typeface="Arial Unicode MS"/>
              </a:rPr>
              <a:t> critical </a:t>
            </a:r>
          </a:p>
          <a:p>
            <a:pPr>
              <a:lnSpc>
                <a:spcPts val="2385"/>
              </a:lnSpc>
            </a:pPr>
            <a:endParaRPr lang="en-US" sz="2200" dirty="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40/77</a:t>
            </a:r>
          </a:p>
        </p:txBody>
      </p:sp>
    </p:spTree>
    <p:extLst>
      <p:ext uri="{BB962C8B-B14F-4D97-AF65-F5344CB8AC3E}">
        <p14:creationId xmlns:p14="http://schemas.microsoft.com/office/powerpoint/2010/main" val="1164373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78" y="226920"/>
            <a:ext cx="3720570"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Beyond the Squiggles </a:t>
            </a:r>
          </a:p>
          <a:p>
            <a:pPr>
              <a:lnSpc>
                <a:spcPts val="2583"/>
              </a:lnSpc>
            </a:pPr>
            <a:endParaRPr lang="en-US"/>
          </a:p>
        </p:txBody>
      </p:sp>
      <p:sp>
        <p:nvSpPr>
          <p:cNvPr id="4" name="TextBox 3"/>
          <p:cNvSpPr txBox="1"/>
          <p:nvPr/>
        </p:nvSpPr>
        <p:spPr>
          <a:xfrm>
            <a:off x="1262985" y="2420472"/>
            <a:ext cx="5980804" cy="1308050"/>
          </a:xfrm>
          <a:prstGeom prst="rect">
            <a:avLst/>
          </a:prstGeom>
          <a:noFill/>
        </p:spPr>
        <p:txBody>
          <a:bodyPr vert="horz" wrap="none" lIns="0" tIns="0" rIns="0" bIns="0" rtlCol="0">
            <a:spAutoFit/>
          </a:bodyPr>
          <a:lstStyle/>
          <a:p>
            <a:pPr>
              <a:lnSpc>
                <a:spcPts val="3378"/>
              </a:lnSpc>
            </a:pPr>
            <a:r>
              <a:rPr lang="en-US" sz="2200">
                <a:solidFill>
                  <a:srgbClr val="000000"/>
                </a:solidFill>
                <a:latin typeface="Arial Unicode MS"/>
              </a:rPr>
              <a:t>general models by likelihood:</a:t>
            </a:r>
            <a:r>
              <a:rPr lang="en-US" sz="2200">
                <a:solidFill>
                  <a:srgbClr val="0000FF"/>
                </a:solidFill>
                <a:latin typeface="Arial Unicode MS"/>
              </a:rPr>
              <a:t> stable</a:t>
            </a:r>
            <a:r>
              <a:rPr lang="en-US" sz="2200">
                <a:solidFill>
                  <a:srgbClr val="000000"/>
                </a:solidFill>
                <a:latin typeface="Arial Unicode MS"/>
              </a:rPr>
              <a:t> and</a:t>
            </a:r>
            <a:r>
              <a:rPr lang="en-US" sz="2200">
                <a:solidFill>
                  <a:srgbClr val="FF0000"/>
                </a:solidFill>
                <a:latin typeface="Arial Unicode MS"/>
              </a:rPr>
              <a:t> critical </a:t>
            </a:r>
            <a:r>
              <a:rPr lang="en-US" sz="2200">
                <a:solidFill>
                  <a:srgbClr val="000000"/>
                </a:solidFill>
                <a:latin typeface="Arial Unicode MS"/>
              </a:rPr>
              <a:t/>
            </a:r>
            <a:br>
              <a:rPr lang="en-US" sz="2200">
                <a:solidFill>
                  <a:srgbClr val="000000"/>
                </a:solidFill>
                <a:latin typeface="Arial Unicode MS"/>
              </a:rPr>
            </a:br>
            <a:r>
              <a:rPr lang="en-US" sz="2200">
                <a:solidFill>
                  <a:srgbClr val="000000"/>
                </a:solidFill>
                <a:latin typeface="Arial Unicode MS"/>
              </a:rPr>
              <a:t>simulated replicates for</a:t>
            </a:r>
            <a:r>
              <a:rPr lang="en-US" sz="2200">
                <a:solidFill>
                  <a:srgbClr val="0000FF"/>
                </a:solidFill>
                <a:latin typeface="Arial Unicode MS"/>
              </a:rPr>
              <a:t> null</a:t>
            </a:r>
            <a:r>
              <a:rPr lang="en-US" sz="2200">
                <a:solidFill>
                  <a:srgbClr val="000000"/>
                </a:solidFill>
                <a:latin typeface="Arial Unicode MS"/>
              </a:rPr>
              <a:t> and</a:t>
            </a:r>
            <a:r>
              <a:rPr lang="en-US" sz="2200">
                <a:solidFill>
                  <a:srgbClr val="FF0000"/>
                </a:solidFill>
                <a:latin typeface="Arial Unicode MS"/>
              </a:rPr>
              <a:t> test</a:t>
            </a:r>
            <a:r>
              <a:rPr lang="en-US" sz="2200">
                <a:solidFill>
                  <a:srgbClr val="000000"/>
                </a:solidFill>
                <a:latin typeface="Arial Unicode MS"/>
              </a:rPr>
              <a:t> cases </a:t>
            </a:r>
          </a:p>
          <a:p>
            <a:pPr>
              <a:lnSpc>
                <a:spcPts val="3378"/>
              </a:lnSpc>
            </a:pPr>
            <a:endParaRPr lang="en-US" sz="2200">
              <a:solidFill>
                <a:srgbClr val="FF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40/77</a:t>
            </a:r>
          </a:p>
        </p:txBody>
      </p:sp>
    </p:spTree>
    <p:extLst>
      <p:ext uri="{BB962C8B-B14F-4D97-AF65-F5344CB8AC3E}">
        <p14:creationId xmlns:p14="http://schemas.microsoft.com/office/powerpoint/2010/main" val="37885020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78" y="226920"/>
            <a:ext cx="3720570"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Beyond the Squiggles </a:t>
            </a:r>
          </a:p>
          <a:p>
            <a:pPr>
              <a:lnSpc>
                <a:spcPts val="2583"/>
              </a:lnSpc>
            </a:pPr>
            <a:endParaRPr lang="en-US"/>
          </a:p>
        </p:txBody>
      </p:sp>
      <p:sp>
        <p:nvSpPr>
          <p:cNvPr id="4" name="TextBox 3"/>
          <p:cNvSpPr txBox="1"/>
          <p:nvPr/>
        </p:nvSpPr>
        <p:spPr>
          <a:xfrm>
            <a:off x="1262984" y="2445684"/>
            <a:ext cx="6075381" cy="1641475"/>
          </a:xfrm>
          <a:prstGeom prst="rect">
            <a:avLst/>
          </a:prstGeom>
          <a:noFill/>
        </p:spPr>
        <p:txBody>
          <a:bodyPr vert="horz" wrap="none" lIns="0" tIns="0" rIns="0" bIns="0" rtlCol="0">
            <a:spAutoFit/>
          </a:bodyPr>
          <a:lstStyle/>
          <a:p>
            <a:pPr indent="2">
              <a:lnSpc>
                <a:spcPts val="3180"/>
              </a:lnSpc>
            </a:pPr>
            <a:r>
              <a:rPr lang="en-US" sz="2200">
                <a:solidFill>
                  <a:srgbClr val="000000"/>
                </a:solidFill>
                <a:latin typeface="Arial Unicode MS"/>
              </a:rPr>
              <a:t>general models by likelihood:</a:t>
            </a:r>
            <a:r>
              <a:rPr lang="en-US" sz="2200">
                <a:solidFill>
                  <a:srgbClr val="0000FF"/>
                </a:solidFill>
                <a:latin typeface="Arial Unicode MS"/>
              </a:rPr>
              <a:t> stable</a:t>
            </a:r>
            <a:r>
              <a:rPr lang="en-US" sz="2200">
                <a:solidFill>
                  <a:srgbClr val="000000"/>
                </a:solidFill>
                <a:latin typeface="Arial Unicode MS"/>
              </a:rPr>
              <a:t> and</a:t>
            </a:r>
            <a:r>
              <a:rPr lang="en-US" sz="2200">
                <a:solidFill>
                  <a:srgbClr val="FF0000"/>
                </a:solidFill>
                <a:latin typeface="Arial Unicode MS"/>
              </a:rPr>
              <a:t> critical </a:t>
            </a:r>
            <a:r>
              <a:rPr lang="en-US" sz="2200">
                <a:solidFill>
                  <a:srgbClr val="000000"/>
                </a:solidFill>
                <a:latin typeface="Arial Unicode MS"/>
              </a:rPr>
              <a:t/>
            </a:r>
            <a:br>
              <a:rPr lang="en-US" sz="2200">
                <a:solidFill>
                  <a:srgbClr val="000000"/>
                </a:solidFill>
                <a:latin typeface="Arial Unicode MS"/>
              </a:rPr>
            </a:br>
            <a:r>
              <a:rPr lang="en-US" sz="2200">
                <a:solidFill>
                  <a:srgbClr val="000000"/>
                </a:solidFill>
                <a:latin typeface="Arial Unicode MS"/>
              </a:rPr>
              <a:t>simulated replicates for</a:t>
            </a:r>
            <a:r>
              <a:rPr lang="en-US" sz="2200">
                <a:solidFill>
                  <a:srgbClr val="0000FF"/>
                </a:solidFill>
                <a:latin typeface="Arial Unicode MS"/>
              </a:rPr>
              <a:t> null</a:t>
            </a:r>
            <a:r>
              <a:rPr lang="en-US" sz="2200">
                <a:solidFill>
                  <a:srgbClr val="000000"/>
                </a:solidFill>
                <a:latin typeface="Arial Unicode MS"/>
              </a:rPr>
              <a:t> and</a:t>
            </a:r>
            <a:r>
              <a:rPr lang="en-US" sz="2200">
                <a:solidFill>
                  <a:srgbClr val="FF0000"/>
                </a:solidFill>
                <a:latin typeface="Arial Unicode MS"/>
              </a:rPr>
              <a:t> test</a:t>
            </a:r>
            <a:r>
              <a:rPr lang="en-US" sz="2200">
                <a:solidFill>
                  <a:srgbClr val="000000"/>
                </a:solidFill>
                <a:latin typeface="Arial Unicode MS"/>
              </a:rPr>
              <a:t> cases </a:t>
            </a:r>
            <a:br>
              <a:rPr lang="en-US" sz="2200">
                <a:solidFill>
                  <a:srgbClr val="000000"/>
                </a:solidFill>
                <a:latin typeface="Arial Unicode MS"/>
              </a:rPr>
            </a:br>
            <a:r>
              <a:rPr lang="en-US" sz="2200">
                <a:solidFill>
                  <a:srgbClr val="000000"/>
                </a:solidFill>
                <a:latin typeface="Arial Unicode MS"/>
              </a:rPr>
              <a:t>Use model likelihood as an indicator (Cox 1962) </a:t>
            </a:r>
          </a:p>
          <a:p>
            <a:pPr indent="2">
              <a:lnSpc>
                <a:spcPts val="3180"/>
              </a:lnSpc>
            </a:pPr>
            <a:endParaRPr lang="en-US" sz="220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40/77</a:t>
            </a:r>
          </a:p>
        </p:txBody>
      </p:sp>
    </p:spTree>
    <p:extLst>
      <p:ext uri="{BB962C8B-B14F-4D97-AF65-F5344CB8AC3E}">
        <p14:creationId xmlns:p14="http://schemas.microsoft.com/office/powerpoint/2010/main" val="22192002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78" y="226920"/>
            <a:ext cx="3720570"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Beyond the Squiggles </a:t>
            </a:r>
          </a:p>
          <a:p>
            <a:pPr>
              <a:lnSpc>
                <a:spcPts val="2583"/>
              </a:lnSpc>
            </a:pPr>
            <a:endParaRPr lang="en-US"/>
          </a:p>
        </p:txBody>
      </p:sp>
      <p:sp>
        <p:nvSpPr>
          <p:cNvPr id="4" name="TextBox 3"/>
          <p:cNvSpPr txBox="1"/>
          <p:nvPr/>
        </p:nvSpPr>
        <p:spPr>
          <a:xfrm>
            <a:off x="1262984" y="2445684"/>
            <a:ext cx="6075381" cy="1641475"/>
          </a:xfrm>
          <a:prstGeom prst="rect">
            <a:avLst/>
          </a:prstGeom>
          <a:noFill/>
        </p:spPr>
        <p:txBody>
          <a:bodyPr vert="horz" wrap="none" lIns="0" tIns="0" rIns="0" bIns="0" rtlCol="0">
            <a:spAutoFit/>
          </a:bodyPr>
          <a:lstStyle/>
          <a:p>
            <a:pPr indent="2">
              <a:lnSpc>
                <a:spcPts val="3180"/>
              </a:lnSpc>
            </a:pPr>
            <a:r>
              <a:rPr lang="en-US" sz="2200">
                <a:solidFill>
                  <a:srgbClr val="000000"/>
                </a:solidFill>
                <a:latin typeface="Arial Unicode MS"/>
              </a:rPr>
              <a:t>general models by likelihood:</a:t>
            </a:r>
            <a:r>
              <a:rPr lang="en-US" sz="2200">
                <a:solidFill>
                  <a:srgbClr val="0000FF"/>
                </a:solidFill>
                <a:latin typeface="Arial Unicode MS"/>
              </a:rPr>
              <a:t> stable</a:t>
            </a:r>
            <a:r>
              <a:rPr lang="en-US" sz="2200">
                <a:solidFill>
                  <a:srgbClr val="000000"/>
                </a:solidFill>
                <a:latin typeface="Arial Unicode MS"/>
              </a:rPr>
              <a:t> and</a:t>
            </a:r>
            <a:r>
              <a:rPr lang="en-US" sz="2200">
                <a:solidFill>
                  <a:srgbClr val="FF0000"/>
                </a:solidFill>
                <a:latin typeface="Arial Unicode MS"/>
              </a:rPr>
              <a:t> critical </a:t>
            </a:r>
            <a:r>
              <a:rPr lang="en-US" sz="2200">
                <a:solidFill>
                  <a:srgbClr val="000000"/>
                </a:solidFill>
                <a:latin typeface="Arial Unicode MS"/>
              </a:rPr>
              <a:t/>
            </a:r>
            <a:br>
              <a:rPr lang="en-US" sz="2200">
                <a:solidFill>
                  <a:srgbClr val="000000"/>
                </a:solidFill>
                <a:latin typeface="Arial Unicode MS"/>
              </a:rPr>
            </a:br>
            <a:r>
              <a:rPr lang="en-US" sz="2200">
                <a:solidFill>
                  <a:srgbClr val="000000"/>
                </a:solidFill>
                <a:latin typeface="Arial Unicode MS"/>
              </a:rPr>
              <a:t>simulated replicates for</a:t>
            </a:r>
            <a:r>
              <a:rPr lang="en-US" sz="2200">
                <a:solidFill>
                  <a:srgbClr val="0000FF"/>
                </a:solidFill>
                <a:latin typeface="Arial Unicode MS"/>
              </a:rPr>
              <a:t> null</a:t>
            </a:r>
            <a:r>
              <a:rPr lang="en-US" sz="2200">
                <a:solidFill>
                  <a:srgbClr val="000000"/>
                </a:solidFill>
                <a:latin typeface="Arial Unicode MS"/>
              </a:rPr>
              <a:t> and</a:t>
            </a:r>
            <a:r>
              <a:rPr lang="en-US" sz="2200">
                <a:solidFill>
                  <a:srgbClr val="FF0000"/>
                </a:solidFill>
                <a:latin typeface="Arial Unicode MS"/>
              </a:rPr>
              <a:t> test</a:t>
            </a:r>
            <a:r>
              <a:rPr lang="en-US" sz="2200">
                <a:solidFill>
                  <a:srgbClr val="000000"/>
                </a:solidFill>
                <a:latin typeface="Arial Unicode MS"/>
              </a:rPr>
              <a:t> cases </a:t>
            </a:r>
            <a:br>
              <a:rPr lang="en-US" sz="2200">
                <a:solidFill>
                  <a:srgbClr val="000000"/>
                </a:solidFill>
                <a:latin typeface="Arial Unicode MS"/>
              </a:rPr>
            </a:br>
            <a:r>
              <a:rPr lang="en-US" sz="2200">
                <a:solidFill>
                  <a:srgbClr val="000000"/>
                </a:solidFill>
                <a:latin typeface="Arial Unicode MS"/>
              </a:rPr>
              <a:t>Use model likelihood as an indicator (Cox 1962) </a:t>
            </a:r>
          </a:p>
          <a:p>
            <a:pPr indent="2">
              <a:lnSpc>
                <a:spcPts val="3180"/>
              </a:lnSpc>
            </a:pPr>
            <a:endParaRPr lang="en-US" sz="2200">
              <a:solidFill>
                <a:srgbClr val="000000"/>
              </a:solidFill>
              <a:latin typeface="Arial Unicode MS"/>
            </a:endParaRPr>
          </a:p>
        </p:txBody>
      </p:sp>
      <p:sp>
        <p:nvSpPr>
          <p:cNvPr id="5" name="TextBox 4"/>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6" name="TextBox 5"/>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7" name="TextBox 6"/>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40/77</a:t>
            </a:r>
          </a:p>
        </p:txBody>
      </p:sp>
    </p:spTree>
    <p:extLst>
      <p:ext uri="{BB962C8B-B14F-4D97-AF65-F5344CB8AC3E}">
        <p14:creationId xmlns:p14="http://schemas.microsoft.com/office/powerpoint/2010/main" val="399809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Yes, equations are easy to write, drop last equation, explain</a:t>
            </a:r>
            <a:endParaRPr lang="en-US" sz="48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1981200"/>
            <a:ext cx="769924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4526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734906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533" y="1828800"/>
            <a:ext cx="2895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339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01747" y="1588435"/>
            <a:ext cx="4129336"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Do we have enough data to tell?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44/77</a:t>
            </a:r>
          </a:p>
        </p:txBody>
      </p:sp>
    </p:spTree>
    <p:extLst>
      <p:ext uri="{BB962C8B-B14F-4D97-AF65-F5344CB8AC3E}">
        <p14:creationId xmlns:p14="http://schemas.microsoft.com/office/powerpoint/2010/main" val="37585622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0642" y="2571751"/>
            <a:ext cx="3361498"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How about Type I/II error?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45/77</a:t>
            </a:r>
          </a:p>
        </p:txBody>
      </p:sp>
    </p:spTree>
    <p:extLst>
      <p:ext uri="{BB962C8B-B14F-4D97-AF65-F5344CB8AC3E}">
        <p14:creationId xmlns:p14="http://schemas.microsoft.com/office/powerpoint/2010/main" val="4224929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5315" y="2571751"/>
            <a:ext cx="2433358"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Formally, identical.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46/77</a:t>
            </a:r>
          </a:p>
        </p:txBody>
      </p:sp>
    </p:spTree>
    <p:extLst>
      <p:ext uri="{BB962C8B-B14F-4D97-AF65-F5344CB8AC3E}">
        <p14:creationId xmlns:p14="http://schemas.microsoft.com/office/powerpoint/2010/main" val="17484245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6940" y="2571751"/>
            <a:ext cx="3138680"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Linguistically, a disaster.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47/77</a:t>
            </a:r>
          </a:p>
        </p:txBody>
      </p:sp>
    </p:spTree>
    <p:extLst>
      <p:ext uri="{BB962C8B-B14F-4D97-AF65-F5344CB8AC3E}">
        <p14:creationId xmlns:p14="http://schemas.microsoft.com/office/powerpoint/2010/main" val="16365218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5382" y="2596964"/>
            <a:ext cx="3361498" cy="615553"/>
          </a:xfrm>
          <a:prstGeom prst="rect">
            <a:avLst/>
          </a:prstGeom>
          <a:noFill/>
        </p:spPr>
        <p:txBody>
          <a:bodyPr vert="horz" wrap="none" lIns="0" tIns="0" rIns="0" bIns="0" rtlCol="0">
            <a:spAutoFit/>
          </a:bodyPr>
          <a:lstStyle/>
          <a:p>
            <a:pPr>
              <a:lnSpc>
                <a:spcPts val="2385"/>
              </a:lnSpc>
            </a:pPr>
            <a:r>
              <a:rPr lang="en-US" sz="2200">
                <a:solidFill>
                  <a:srgbClr val="000000"/>
                </a:solidFill>
                <a:latin typeface="Arial Unicode MS"/>
              </a:rPr>
              <a:t>Instead: focus on trade-off </a:t>
            </a:r>
          </a:p>
          <a:p>
            <a:pPr>
              <a:lnSpc>
                <a:spcPts val="2385"/>
              </a:lnSpc>
            </a:pPr>
            <a:endParaRPr lang="en-US"/>
          </a:p>
        </p:txBody>
      </p:sp>
      <p:sp>
        <p:nvSpPr>
          <p:cNvPr id="4" name="TextBox 3"/>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5" name="TextBox 4"/>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6" name="TextBox 5"/>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48/77</a:t>
            </a:r>
          </a:p>
        </p:txBody>
      </p:sp>
    </p:spTree>
    <p:extLst>
      <p:ext uri="{BB962C8B-B14F-4D97-AF65-F5344CB8AC3E}">
        <p14:creationId xmlns:p14="http://schemas.microsoft.com/office/powerpoint/2010/main" val="41514359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78" y="226920"/>
            <a:ext cx="7021153" cy="666849"/>
          </a:xfrm>
          <a:prstGeom prst="rect">
            <a:avLst/>
          </a:prstGeom>
          <a:noFill/>
        </p:spPr>
        <p:txBody>
          <a:bodyPr vert="horz" wrap="none" lIns="0" tIns="0" rIns="0" bIns="0" rtlCol="0">
            <a:spAutoFit/>
          </a:bodyPr>
          <a:lstStyle/>
          <a:p>
            <a:pPr>
              <a:lnSpc>
                <a:spcPts val="2583"/>
              </a:lnSpc>
            </a:pPr>
            <a:r>
              <a:rPr lang="en-US" sz="2900">
                <a:solidFill>
                  <a:srgbClr val="3333B2"/>
                </a:solidFill>
                <a:latin typeface="Arial Unicode MS"/>
              </a:rPr>
              <a:t>Receiver-operator characteristics (ROCs): </a:t>
            </a:r>
          </a:p>
          <a:p>
            <a:pPr>
              <a:lnSpc>
                <a:spcPts val="2583"/>
              </a:lnSpc>
            </a:pPr>
            <a:endParaRPr lang="en-US"/>
          </a:p>
        </p:txBody>
      </p:sp>
      <p:sp>
        <p:nvSpPr>
          <p:cNvPr id="4" name="TextBox 3"/>
          <p:cNvSpPr txBox="1"/>
          <p:nvPr/>
        </p:nvSpPr>
        <p:spPr>
          <a:xfrm>
            <a:off x="2677526" y="2773457"/>
            <a:ext cx="4409074" cy="615553"/>
          </a:xfrm>
          <a:prstGeom prst="rect">
            <a:avLst/>
          </a:prstGeom>
          <a:noFill/>
        </p:spPr>
        <p:txBody>
          <a:bodyPr vert="horz" wrap="square" lIns="0" tIns="0" rIns="0" bIns="0" rtlCol="0">
            <a:spAutoFit/>
          </a:bodyPr>
          <a:lstStyle/>
          <a:p>
            <a:pPr>
              <a:lnSpc>
                <a:spcPts val="2385"/>
              </a:lnSpc>
            </a:pPr>
            <a:r>
              <a:rPr lang="en-US" sz="2200" dirty="0">
                <a:solidFill>
                  <a:srgbClr val="000000"/>
                </a:solidFill>
                <a:latin typeface="Arial Unicode MS"/>
              </a:rPr>
              <a:t>Visualize the trade-off between </a:t>
            </a:r>
          </a:p>
          <a:p>
            <a:pPr>
              <a:lnSpc>
                <a:spcPts val="2385"/>
              </a:lnSpc>
            </a:pPr>
            <a:endParaRPr lang="en-US" dirty="0"/>
          </a:p>
        </p:txBody>
      </p:sp>
      <p:sp>
        <p:nvSpPr>
          <p:cNvPr id="5" name="TextBox 4"/>
          <p:cNvSpPr txBox="1"/>
          <p:nvPr/>
        </p:nvSpPr>
        <p:spPr>
          <a:xfrm>
            <a:off x="2601747" y="3101229"/>
            <a:ext cx="4096957" cy="611028"/>
          </a:xfrm>
          <a:prstGeom prst="rect">
            <a:avLst/>
          </a:prstGeom>
          <a:noFill/>
        </p:spPr>
        <p:txBody>
          <a:bodyPr vert="horz" wrap="none" lIns="0" tIns="0" rIns="0" bIns="0" rtlCol="0">
            <a:spAutoFit/>
          </a:bodyPr>
          <a:lstStyle/>
          <a:p>
            <a:pPr>
              <a:lnSpc>
                <a:spcPts val="2385"/>
              </a:lnSpc>
            </a:pPr>
            <a:r>
              <a:rPr lang="en-US" sz="2200" dirty="0">
                <a:solidFill>
                  <a:srgbClr val="0000FF"/>
                </a:solidFill>
                <a:latin typeface="Arial Unicode MS"/>
              </a:rPr>
              <a:t>false alarms</a:t>
            </a:r>
            <a:r>
              <a:rPr lang="en-US" sz="2200" dirty="0">
                <a:solidFill>
                  <a:srgbClr val="000000"/>
                </a:solidFill>
                <a:latin typeface="Arial Unicode MS"/>
              </a:rPr>
              <a:t> and</a:t>
            </a:r>
            <a:r>
              <a:rPr lang="en-US" sz="2200" dirty="0">
                <a:solidFill>
                  <a:srgbClr val="FF0000"/>
                </a:solidFill>
                <a:latin typeface="Arial Unicode MS"/>
              </a:rPr>
              <a:t> failed detection </a:t>
            </a:r>
          </a:p>
          <a:p>
            <a:pPr>
              <a:lnSpc>
                <a:spcPts val="2385"/>
              </a:lnSpc>
            </a:pPr>
            <a:endParaRPr lang="en-US" sz="2200" dirty="0">
              <a:solidFill>
                <a:srgbClr val="000000"/>
              </a:solidFill>
              <a:latin typeface="Arial Unicode MS"/>
            </a:endParaRPr>
          </a:p>
        </p:txBody>
      </p:sp>
      <p:sp>
        <p:nvSpPr>
          <p:cNvPr id="6" name="TextBox 5"/>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7" name="TextBox 6"/>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8" name="TextBox 7"/>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49/77</a:t>
            </a:r>
          </a:p>
        </p:txBody>
      </p:sp>
    </p:spTree>
    <p:extLst>
      <p:ext uri="{BB962C8B-B14F-4D97-AF65-F5344CB8AC3E}">
        <p14:creationId xmlns:p14="http://schemas.microsoft.com/office/powerpoint/2010/main" val="3916803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50/77</a:t>
            </a:r>
          </a:p>
        </p:txBody>
      </p:sp>
    </p:spTree>
    <p:extLst>
      <p:ext uri="{BB962C8B-B14F-4D97-AF65-F5344CB8AC3E}">
        <p14:creationId xmlns:p14="http://schemas.microsoft.com/office/powerpoint/2010/main" val="10033567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51/77</a:t>
            </a:r>
          </a:p>
        </p:txBody>
      </p:sp>
    </p:spTree>
    <p:extLst>
      <p:ext uri="{BB962C8B-B14F-4D97-AF65-F5344CB8AC3E}">
        <p14:creationId xmlns:p14="http://schemas.microsoft.com/office/powerpoint/2010/main" val="1243161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52/77</a:t>
            </a:r>
          </a:p>
        </p:txBody>
      </p:sp>
    </p:spTree>
    <p:extLst>
      <p:ext uri="{BB962C8B-B14F-4D97-AF65-F5344CB8AC3E}">
        <p14:creationId xmlns:p14="http://schemas.microsoft.com/office/powerpoint/2010/main" val="302687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cstate="print"/>
          <a:srcRect/>
          <a:stretch>
            <a:fillRect/>
          </a:stretch>
        </p:blipFill>
        <p:spPr bwMode="auto">
          <a:xfrm>
            <a:off x="0" y="1905000"/>
            <a:ext cx="6196013" cy="3962400"/>
          </a:xfrm>
          <a:prstGeom prst="rect">
            <a:avLst/>
          </a:prstGeom>
          <a:noFill/>
          <a:ln w="9525">
            <a:noFill/>
            <a:miter lim="800000"/>
            <a:headEnd/>
            <a:tailEnd/>
          </a:ln>
        </p:spPr>
      </p:pic>
      <p:sp>
        <p:nvSpPr>
          <p:cNvPr id="5" name="Title 4"/>
          <p:cNvSpPr>
            <a:spLocks noGrp="1"/>
          </p:cNvSpPr>
          <p:nvPr>
            <p:ph type="title"/>
          </p:nvPr>
        </p:nvSpPr>
        <p:spPr>
          <a:xfrm>
            <a:off x="457200" y="152400"/>
            <a:ext cx="8229600" cy="1251062"/>
          </a:xfrm>
        </p:spPr>
        <p:txBody>
          <a:bodyPr/>
          <a:lstStyle/>
          <a:p>
            <a:pPr fontAlgn="auto">
              <a:spcAft>
                <a:spcPts val="0"/>
              </a:spcAft>
              <a:defRPr/>
            </a:pPr>
            <a:r>
              <a:rPr lang="en-US" dirty="0" smtClean="0"/>
              <a:t>Hysteresis through changes in grazing intensity</a:t>
            </a:r>
            <a:endParaRPr lang="en-US" dirty="0"/>
          </a:p>
        </p:txBody>
      </p:sp>
      <p:sp>
        <p:nvSpPr>
          <p:cNvPr id="17" name="Content Placeholder 16"/>
          <p:cNvSpPr>
            <a:spLocks noGrp="1"/>
          </p:cNvSpPr>
          <p:nvPr>
            <p:ph sz="half" idx="1"/>
          </p:nvPr>
        </p:nvSpPr>
        <p:spPr>
          <a:xfrm>
            <a:off x="5715000" y="1905000"/>
            <a:ext cx="3276600" cy="4724400"/>
          </a:xfrm>
        </p:spPr>
        <p:txBody>
          <a:bodyPr rtlCol="0">
            <a:normAutofit fontScale="77500" lnSpcReduction="20000"/>
          </a:bodyPr>
          <a:lstStyle/>
          <a:p>
            <a:pPr marL="438912" indent="-320040" fontAlgn="auto">
              <a:spcBef>
                <a:spcPts val="0"/>
              </a:spcBef>
              <a:spcAft>
                <a:spcPts val="0"/>
              </a:spcAft>
              <a:buFont typeface="Wingdings 2"/>
              <a:buChar char=""/>
              <a:defRPr/>
            </a:pPr>
            <a:r>
              <a:rPr lang="en-US" dirty="0" smtClean="0"/>
              <a:t>Bifurcation diagram of grazing intensity versus coral cover using the original model</a:t>
            </a:r>
          </a:p>
          <a:p>
            <a:pPr marL="438912" indent="-320040" fontAlgn="auto">
              <a:spcBef>
                <a:spcPts val="0"/>
              </a:spcBef>
              <a:spcAft>
                <a:spcPts val="0"/>
              </a:spcAft>
              <a:buFont typeface="Wingdings 2"/>
              <a:buChar char=""/>
              <a:defRPr/>
            </a:pPr>
            <a:r>
              <a:rPr lang="en-US" dirty="0" smtClean="0"/>
              <a:t>Solid lines are stable </a:t>
            </a:r>
            <a:r>
              <a:rPr lang="en-US" dirty="0" err="1" smtClean="0"/>
              <a:t>equilibria</a:t>
            </a:r>
            <a:r>
              <a:rPr lang="en-US" dirty="0" smtClean="0"/>
              <a:t>, dashed lines are unstable</a:t>
            </a:r>
          </a:p>
          <a:p>
            <a:pPr marL="438912" indent="-320040" fontAlgn="auto">
              <a:spcBef>
                <a:spcPts val="0"/>
              </a:spcBef>
              <a:spcAft>
                <a:spcPts val="0"/>
              </a:spcAft>
              <a:buFont typeface="Wingdings 2"/>
              <a:buChar char=""/>
              <a:defRPr/>
            </a:pPr>
            <a:r>
              <a:rPr lang="en-US" dirty="0" smtClean="0"/>
              <a:t>Arrows denote the hysteresis loop resulting from changes in grazing intensity</a:t>
            </a:r>
          </a:p>
          <a:p>
            <a:pPr marL="438912" indent="-320040" fontAlgn="auto">
              <a:spcBef>
                <a:spcPts val="0"/>
              </a:spcBef>
              <a:spcAft>
                <a:spcPts val="0"/>
              </a:spcAft>
              <a:buFont typeface="Wingdings 2"/>
              <a:buChar char=""/>
              <a:defRPr/>
            </a:pPr>
            <a:r>
              <a:rPr lang="en-US" dirty="0" smtClean="0"/>
              <a:t>The region labeled “A” is the set of all points that will end in </a:t>
            </a:r>
            <a:r>
              <a:rPr lang="en-US" dirty="0" err="1" smtClean="0"/>
              <a:t>macroalgal</a:t>
            </a:r>
            <a:r>
              <a:rPr lang="en-US" dirty="0" smtClean="0"/>
              <a:t> dominance without proper management</a:t>
            </a:r>
            <a:endParaRPr lang="en-US" dirty="0"/>
          </a:p>
        </p:txBody>
      </p:sp>
      <p:sp>
        <p:nvSpPr>
          <p:cNvPr id="33797" name="AutoShape 2" descr="http://mail.google.com/mail/?ui=2&amp;ik=d99825e7fe&amp;view=att&amp;th=1211bc12d1b20c56&amp;attid=0.2&amp;disp=inline&amp;realattid=f_fufmr5qn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3798" name="AutoShape 4" descr="http://mail.google.com/mail/?ui=2&amp;ik=d99825e7fe&amp;view=att&amp;th=1211bc12d1b20c56&amp;attid=0.2&amp;disp=inline&amp;realattid=f_fufmr5qn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3799" name="AutoShape 6" descr="http://mail.google.com/mail/?ui=2&amp;ik=d99825e7fe&amp;view=att&amp;th=1211bc12d1b20c56&amp;attid=0.2&amp;disp=inline&amp;realattid=f_fufmr5qn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Tree>
    <p:extLst>
      <p:ext uri="{BB962C8B-B14F-4D97-AF65-F5344CB8AC3E}">
        <p14:creationId xmlns:p14="http://schemas.microsoft.com/office/powerpoint/2010/main" val="1007281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53/77</a:t>
            </a:r>
          </a:p>
        </p:txBody>
      </p:sp>
    </p:spTree>
    <p:extLst>
      <p:ext uri="{BB962C8B-B14F-4D97-AF65-F5344CB8AC3E}">
        <p14:creationId xmlns:p14="http://schemas.microsoft.com/office/powerpoint/2010/main" val="10145918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54/77</a:t>
            </a:r>
          </a:p>
        </p:txBody>
      </p:sp>
    </p:spTree>
    <p:extLst>
      <p:ext uri="{BB962C8B-B14F-4D97-AF65-F5344CB8AC3E}">
        <p14:creationId xmlns:p14="http://schemas.microsoft.com/office/powerpoint/2010/main" val="10283521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55/77</a:t>
            </a:r>
          </a:p>
        </p:txBody>
      </p:sp>
    </p:spTree>
    <p:extLst>
      <p:ext uri="{BB962C8B-B14F-4D97-AF65-F5344CB8AC3E}">
        <p14:creationId xmlns:p14="http://schemas.microsoft.com/office/powerpoint/2010/main" val="12107982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56/77</a:t>
            </a:r>
          </a:p>
        </p:txBody>
      </p:sp>
    </p:spTree>
    <p:extLst>
      <p:ext uri="{BB962C8B-B14F-4D97-AF65-F5344CB8AC3E}">
        <p14:creationId xmlns:p14="http://schemas.microsoft.com/office/powerpoint/2010/main" val="14692485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57/77</a:t>
            </a:r>
          </a:p>
        </p:txBody>
      </p:sp>
    </p:spTree>
    <p:extLst>
      <p:ext uri="{BB962C8B-B14F-4D97-AF65-F5344CB8AC3E}">
        <p14:creationId xmlns:p14="http://schemas.microsoft.com/office/powerpoint/2010/main" val="15855802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58/77</a:t>
            </a:r>
          </a:p>
        </p:txBody>
      </p:sp>
    </p:spTree>
    <p:extLst>
      <p:ext uri="{BB962C8B-B14F-4D97-AF65-F5344CB8AC3E}">
        <p14:creationId xmlns:p14="http://schemas.microsoft.com/office/powerpoint/2010/main" val="29206507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59/77</a:t>
            </a:r>
          </a:p>
        </p:txBody>
      </p:sp>
    </p:spTree>
    <p:extLst>
      <p:ext uri="{BB962C8B-B14F-4D97-AF65-F5344CB8AC3E}">
        <p14:creationId xmlns:p14="http://schemas.microsoft.com/office/powerpoint/2010/main" val="21709472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60/77</a:t>
            </a:r>
          </a:p>
        </p:txBody>
      </p:sp>
    </p:spTree>
    <p:extLst>
      <p:ext uri="{BB962C8B-B14F-4D97-AF65-F5344CB8AC3E}">
        <p14:creationId xmlns:p14="http://schemas.microsoft.com/office/powerpoint/2010/main" val="25216535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61/77</a:t>
            </a:r>
          </a:p>
        </p:txBody>
      </p:sp>
    </p:spTree>
    <p:extLst>
      <p:ext uri="{BB962C8B-B14F-4D97-AF65-F5344CB8AC3E}">
        <p14:creationId xmlns:p14="http://schemas.microsoft.com/office/powerpoint/2010/main" val="12238636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7857" y="6656294"/>
            <a:ext cx="2939607" cy="125006"/>
          </a:xfrm>
          <a:prstGeom prst="rect">
            <a:avLst/>
          </a:prstGeom>
          <a:noFill/>
        </p:spPr>
        <p:txBody>
          <a:bodyPr vert="horz" wrap="none" lIns="0" tIns="0" rIns="0" bIns="0" rtlCol="0">
            <a:spAutoFit/>
          </a:bodyPr>
          <a:lstStyle/>
          <a:p>
            <a:r>
              <a:rPr lang="sv-SE" sz="800">
                <a:solidFill>
                  <a:srgbClr val="262685"/>
                </a:solidFill>
                <a:latin typeface="Arial Unicode MS"/>
              </a:rPr>
              <a:t>Carl Boettiger &amp; Alan Hastings, UC Davis cboettig@ucdavis.edu</a:t>
            </a:r>
            <a:endParaRPr lang="en-US" sz="800">
              <a:solidFill>
                <a:srgbClr val="262685"/>
              </a:solidFill>
              <a:latin typeface="Arial Unicode MS"/>
            </a:endParaRPr>
          </a:p>
        </p:txBody>
      </p:sp>
      <p:sp>
        <p:nvSpPr>
          <p:cNvPr id="4" name="TextBox 3"/>
          <p:cNvSpPr txBox="1"/>
          <p:nvPr/>
        </p:nvSpPr>
        <p:spPr>
          <a:xfrm>
            <a:off x="5405570" y="6656294"/>
            <a:ext cx="937358" cy="125006"/>
          </a:xfrm>
          <a:prstGeom prst="rect">
            <a:avLst/>
          </a:prstGeom>
          <a:noFill/>
        </p:spPr>
        <p:txBody>
          <a:bodyPr vert="horz" wrap="none" lIns="0" tIns="0" rIns="0" bIns="0" rtlCol="0">
            <a:spAutoFit/>
          </a:bodyPr>
          <a:lstStyle/>
          <a:p>
            <a:r>
              <a:rPr lang="en-US" sz="800">
                <a:solidFill>
                  <a:srgbClr val="262685"/>
                </a:solidFill>
                <a:latin typeface="Arial Unicode MS"/>
              </a:rPr>
              <a:t>Early Warning Signs</a:t>
            </a:r>
          </a:p>
        </p:txBody>
      </p:sp>
      <p:sp>
        <p:nvSpPr>
          <p:cNvPr id="5" name="TextBox 4"/>
          <p:cNvSpPr txBox="1"/>
          <p:nvPr/>
        </p:nvSpPr>
        <p:spPr>
          <a:xfrm>
            <a:off x="8613547" y="6656294"/>
            <a:ext cx="258253" cy="125006"/>
          </a:xfrm>
          <a:prstGeom prst="rect">
            <a:avLst/>
          </a:prstGeom>
          <a:noFill/>
        </p:spPr>
        <p:txBody>
          <a:bodyPr vert="horz" wrap="none" lIns="0" tIns="0" rIns="0" bIns="0" rtlCol="0">
            <a:spAutoFit/>
          </a:bodyPr>
          <a:lstStyle/>
          <a:p>
            <a:r>
              <a:rPr lang="en-US" sz="800">
                <a:solidFill>
                  <a:srgbClr val="262685"/>
                </a:solidFill>
                <a:latin typeface="Arial Unicode MS"/>
              </a:rPr>
              <a:t>62/77</a:t>
            </a:r>
          </a:p>
        </p:txBody>
      </p:sp>
    </p:spTree>
    <p:extLst>
      <p:ext uri="{BB962C8B-B14F-4D97-AF65-F5344CB8AC3E}">
        <p14:creationId xmlns:p14="http://schemas.microsoft.com/office/powerpoint/2010/main" val="1762444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47923</TotalTime>
  <Words>3328</Words>
  <Application>Microsoft Office PowerPoint</Application>
  <PresentationFormat>On-screen Show (4:3)</PresentationFormat>
  <Paragraphs>615</Paragraphs>
  <Slides>114</Slides>
  <Notes>114</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Flow</vt:lpstr>
      <vt:lpstr>Challenges to detection of early warning signals of regime shifts</vt:lpstr>
      <vt:lpstr>Outline</vt:lpstr>
      <vt:lpstr>Ecosystems can exhibit ‘sudden’ shifts</vt:lpstr>
      <vt:lpstr>Outline</vt:lpstr>
      <vt:lpstr>An example: coral reefs and grazing</vt:lpstr>
      <vt:lpstr>Parrotfish graze and keep macroalgae from overgrowing the coral</vt:lpstr>
      <vt:lpstr>Use a spatially implicit model with three states – then add fish</vt:lpstr>
      <vt:lpstr>Yes, equations are easy to write, drop last equation, explain</vt:lpstr>
      <vt:lpstr>Hysteresis through changes in grazing intensity</vt:lpstr>
      <vt:lpstr>PowerPoint Presentation</vt:lpstr>
      <vt:lpstr>Simple analytic model</vt:lpstr>
      <vt:lpstr>Simple analytic model</vt:lpstr>
      <vt:lpstr>Simple analytic model</vt:lpstr>
      <vt:lpstr>Simple analytic model</vt:lpstr>
      <vt:lpstr>Coral recovery via the elimination of fishing effort – depends critically on current conditions</vt:lpstr>
      <vt:lpstr>Coral recovery via the elimination of fishing effort – depends critically on current conditions</vt:lpstr>
      <vt:lpstr>Coral recovery via the elimination of fishing effort – depends critically on current conditions</vt:lpstr>
      <vt:lpstr>Coral recovery via the elimination of fishing effort – depends critically on current conditions</vt:lpstr>
      <vt:lpstr>Recovery time scale depends on fishing effort level and is not monotonic</vt:lpstr>
      <vt:lpstr>Recovery time scale depends on fishing effort level and is not monotonic</vt:lpstr>
      <vt:lpstr>Recovery time scale depends on fishing effort level and is not monotonic</vt:lpstr>
      <vt:lpstr>Outline</vt:lpstr>
      <vt:lpstr>Moving beyond the saddle-node</vt:lpstr>
      <vt:lpstr>Discrete time density dependent model: x(t+1) vs x(t) (normalized)</vt:lpstr>
      <vt:lpstr>PowerPoint Presentation</vt:lpstr>
      <vt:lpstr>PowerPoint Presentation</vt:lpstr>
      <vt:lpstr>Two patches, single species Hastings, 1993, Gyllenberg et al 1993</vt:lpstr>
      <vt:lpstr>Two patches, single species Hastings, 1993, Gyllenberg et al 1993</vt:lpstr>
      <vt:lpstr>PowerPoint Presentation</vt:lpstr>
      <vt:lpstr>Three different initial conditions</vt:lpstr>
      <vt:lpstr>Analytic treatment of transients in coupled patches (Wysham &amp; Hastings, BMB, 2008; H and W, Ecol Letters 2010; in prep) helps to determine when, and how common</vt:lpstr>
      <vt:lpstr>The concept of crises in dynamical systems (Grebogi et al., 1982, 1983) is an important (and under appreciated) aspect of dynamics in ecological models.  </vt:lpstr>
      <vt:lpstr>Attractor merging crisis</vt:lpstr>
      <vt:lpstr>This figure essentially shows these kinds of transients are ‘generic’ in two patch coupled systems</vt:lpstr>
      <vt:lpstr>Intermittent behavior</vt:lpstr>
      <vt:lpstr>PowerPoint Presentation</vt:lpstr>
      <vt:lpstr>This argument about crises applies generally</vt:lpstr>
      <vt:lpstr>Ricker model with movement in continuous space, described by a Gaussian dispersal kernel f (x, y).</vt:lpstr>
      <vt:lpstr>PowerPoint Presentation</vt:lpstr>
      <vt:lpstr>PowerPoint Presentation</vt:lpstr>
      <vt:lpstr>PowerPoint Presentation</vt:lpstr>
      <vt:lpstr>OK, but what if the transition is a result of a saddle-node – can we see it coming?</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HASTINGS</dc:creator>
  <cp:lastModifiedBy>Alan</cp:lastModifiedBy>
  <cp:revision>280</cp:revision>
  <dcterms:created xsi:type="dcterms:W3CDTF">2001-06-20T22:53:16Z</dcterms:created>
  <dcterms:modified xsi:type="dcterms:W3CDTF">2012-03-21T09:11:29Z</dcterms:modified>
</cp:coreProperties>
</file>